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7"/>
  </p:notesMasterIdLst>
  <p:sldIdLst>
    <p:sldId id="256" r:id="rId5"/>
    <p:sldId id="257" r:id="rId6"/>
    <p:sldId id="258" r:id="rId7"/>
    <p:sldId id="259" r:id="rId8"/>
    <p:sldId id="260" r:id="rId9"/>
    <p:sldId id="261" r:id="rId10"/>
    <p:sldId id="262" r:id="rId11"/>
    <p:sldId id="263" r:id="rId12"/>
    <p:sldId id="268" r:id="rId13"/>
    <p:sldId id="269" r:id="rId14"/>
    <p:sldId id="270" r:id="rId15"/>
    <p:sldId id="271" r:id="rId16"/>
    <p:sldId id="272" r:id="rId17"/>
    <p:sldId id="273" r:id="rId18"/>
    <p:sldId id="264" r:id="rId19"/>
    <p:sldId id="274" r:id="rId20"/>
    <p:sldId id="275" r:id="rId21"/>
    <p:sldId id="276" r:id="rId22"/>
    <p:sldId id="277" r:id="rId23"/>
    <p:sldId id="278" r:id="rId24"/>
    <p:sldId id="279" r:id="rId25"/>
    <p:sldId id="265" r:id="rId26"/>
    <p:sldId id="280" r:id="rId27"/>
    <p:sldId id="281" r:id="rId28"/>
    <p:sldId id="282" r:id="rId29"/>
    <p:sldId id="283" r:id="rId30"/>
    <p:sldId id="284" r:id="rId31"/>
    <p:sldId id="285" r:id="rId32"/>
    <p:sldId id="266" r:id="rId33"/>
    <p:sldId id="286" r:id="rId34"/>
    <p:sldId id="287" r:id="rId35"/>
    <p:sldId id="288" r:id="rId36"/>
    <p:sldId id="289" r:id="rId37"/>
    <p:sldId id="290" r:id="rId38"/>
    <p:sldId id="291" r:id="rId39"/>
    <p:sldId id="267" r:id="rId40"/>
    <p:sldId id="292" r:id="rId41"/>
    <p:sldId id="293" r:id="rId42"/>
    <p:sldId id="294" r:id="rId43"/>
    <p:sldId id="295" r:id="rId44"/>
    <p:sldId id="296" r:id="rId45"/>
    <p:sldId id="297" r:id="rId46"/>
  </p:sldIdLst>
  <p:sldSz cx="18288000" cy="10287000"/>
  <p:notesSz cx="6858000" cy="9144000"/>
  <p:embeddedFontLst>
    <p:embeddedFont>
      <p:font typeface="Century Gothic" panose="020B0502020202020204" pitchFamily="34" charset="0"/>
      <p:regular r:id="rId48"/>
      <p:bold r:id="rId49"/>
      <p:italic r:id="rId50"/>
      <p:boldItalic r:id="rId51"/>
    </p:embeddedFont>
    <p:embeddedFont>
      <p:font typeface="Century Gothic Paneuropean" panose="020B0604020202020204" charset="0"/>
      <p:regular r:id="rId52"/>
    </p:embeddedFont>
    <p:embeddedFont>
      <p:font typeface="Century Gothic Paneuropean Bold" panose="020B0604020202020204" charset="0"/>
      <p:regular r:id="rId53"/>
    </p:embeddedFont>
    <p:embeddedFont>
      <p:font typeface="Century Gothic Paneuropean Heavy" panose="020B0604020202020204" charset="0"/>
      <p:regular r:id="rId54"/>
    </p:embeddedFont>
    <p:embeddedFont>
      <p:font typeface="Century Gothic Paneuropean Italics"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1A98F-DE9F-44D4-9B26-1153A9C81FCE}" type="datetimeFigureOut">
              <a:rPr lang="en-GB" smtClean="0"/>
              <a:t>09/02/2026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B64E9-90CB-4D4B-B84D-42F438E28002}" type="slidenum">
              <a:rPr lang="en-GB" smtClean="0"/>
              <a:t>‹#›</a:t>
            </a:fld>
            <a:endParaRPr lang="en-GB"/>
          </a:p>
        </p:txBody>
      </p:sp>
    </p:spTree>
    <p:extLst>
      <p:ext uri="{BB962C8B-B14F-4D97-AF65-F5344CB8AC3E}">
        <p14:creationId xmlns:p14="http://schemas.microsoft.com/office/powerpoint/2010/main" val="376987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25" dirty="0">
                <a:solidFill>
                  <a:srgbClr val="FAF9F3"/>
                </a:solidFill>
                <a:latin typeface="Century Gothic Paneuropean Heavy"/>
                <a:ea typeface="Century Gothic Paneuropean Heavy"/>
                <a:cs typeface="Century Gothic Paneuropean Heavy"/>
                <a:sym typeface="Century Gothic Paneuropean Heavy"/>
              </a:rPr>
              <a:t>Pilgrim Way Song to play as you go out</a:t>
            </a:r>
          </a:p>
          <a:p>
            <a:endParaRPr lang="en-GB" dirty="0"/>
          </a:p>
        </p:txBody>
      </p:sp>
      <p:sp>
        <p:nvSpPr>
          <p:cNvPr id="4" name="Slide Number Placeholder 3"/>
          <p:cNvSpPr>
            <a:spLocks noGrp="1"/>
          </p:cNvSpPr>
          <p:nvPr>
            <p:ph type="sldNum" sz="quarter" idx="5"/>
          </p:nvPr>
        </p:nvSpPr>
        <p:spPr/>
        <p:txBody>
          <a:bodyPr/>
          <a:lstStyle/>
          <a:p>
            <a:fld id="{1EAB64E9-90CB-4D4B-B84D-42F438E28002}" type="slidenum">
              <a:rPr lang="en-GB" smtClean="0"/>
              <a:t>6</a:t>
            </a:fld>
            <a:endParaRPr lang="en-GB"/>
          </a:p>
        </p:txBody>
      </p:sp>
    </p:spTree>
    <p:extLst>
      <p:ext uri="{BB962C8B-B14F-4D97-AF65-F5344CB8AC3E}">
        <p14:creationId xmlns:p14="http://schemas.microsoft.com/office/powerpoint/2010/main" val="303133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A60F-BEAC-6861-DD82-0C2FBF70E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0CAA8-F2F6-BAB6-D225-2D57F4205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F97FB-486C-FF5B-430D-FD23119330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25" dirty="0">
                <a:solidFill>
                  <a:srgbClr val="FAF9F3"/>
                </a:solidFill>
                <a:latin typeface="Century Gothic Paneuropean Heavy"/>
                <a:ea typeface="Century Gothic Paneuropean Heavy"/>
                <a:cs typeface="Century Gothic Paneuropean Heavy"/>
                <a:sym typeface="Century Gothic Paneuropean Heavy"/>
              </a:rPr>
              <a:t>Pilgrim Way Song to play as you go out</a:t>
            </a:r>
          </a:p>
          <a:p>
            <a:endParaRPr lang="en-GB" dirty="0"/>
          </a:p>
        </p:txBody>
      </p:sp>
      <p:sp>
        <p:nvSpPr>
          <p:cNvPr id="4" name="Slide Number Placeholder 3">
            <a:extLst>
              <a:ext uri="{FF2B5EF4-FFF2-40B4-BE49-F238E27FC236}">
                <a16:creationId xmlns:a16="http://schemas.microsoft.com/office/drawing/2014/main" id="{55920FD2-29DC-F54E-2C46-5F6B6FB490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B64E9-90CB-4D4B-B84D-42F438E280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13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A7DC-EAC7-C5F5-C7C2-987342CC7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55655-2D25-680F-6C28-2A4A016C6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CAE20-1876-2BF5-231C-E6DC8C0EEE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25" dirty="0">
                <a:solidFill>
                  <a:srgbClr val="FAF9F3"/>
                </a:solidFill>
                <a:latin typeface="Century Gothic Paneuropean Heavy"/>
                <a:ea typeface="Century Gothic Paneuropean Heavy"/>
                <a:cs typeface="Century Gothic Paneuropean Heavy"/>
                <a:sym typeface="Century Gothic Paneuropean Heavy"/>
              </a:rPr>
              <a:t>Pilgrim Way Song to play as you go out</a:t>
            </a:r>
          </a:p>
          <a:p>
            <a:endParaRPr lang="en-GB" dirty="0"/>
          </a:p>
        </p:txBody>
      </p:sp>
      <p:sp>
        <p:nvSpPr>
          <p:cNvPr id="4" name="Slide Number Placeholder 3">
            <a:extLst>
              <a:ext uri="{FF2B5EF4-FFF2-40B4-BE49-F238E27FC236}">
                <a16:creationId xmlns:a16="http://schemas.microsoft.com/office/drawing/2014/main" id="{5DCA9EB3-C33A-E566-7E2B-AA92AAC42A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B64E9-90CB-4D4B-B84D-42F438E280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474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FD3A-7941-73D0-D6EA-F69FD5B6D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3C273-16F4-16E3-5C1D-1E71F73BB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39E54-2FF4-8033-634C-5DF0DCC036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25" dirty="0">
                <a:solidFill>
                  <a:srgbClr val="FAF9F3"/>
                </a:solidFill>
                <a:latin typeface="Century Gothic Paneuropean Heavy"/>
                <a:ea typeface="Century Gothic Paneuropean Heavy"/>
                <a:cs typeface="Century Gothic Paneuropean Heavy"/>
                <a:sym typeface="Century Gothic Paneuropean Heavy"/>
              </a:rPr>
              <a:t>Pilgrim Way Song to play as you go out</a:t>
            </a:r>
          </a:p>
          <a:p>
            <a:endParaRPr lang="en-GB" dirty="0"/>
          </a:p>
        </p:txBody>
      </p:sp>
      <p:sp>
        <p:nvSpPr>
          <p:cNvPr id="4" name="Slide Number Placeholder 3">
            <a:extLst>
              <a:ext uri="{FF2B5EF4-FFF2-40B4-BE49-F238E27FC236}">
                <a16:creationId xmlns:a16="http://schemas.microsoft.com/office/drawing/2014/main" id="{4555B179-1C86-6311-7A25-C6291CE304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B64E9-90CB-4D4B-B84D-42F438E280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831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B64E9-90CB-4D4B-B84D-42F438E28002}" type="slidenum">
              <a:rPr lang="en-GB" smtClean="0"/>
              <a:t>28</a:t>
            </a:fld>
            <a:endParaRPr lang="en-GB"/>
          </a:p>
        </p:txBody>
      </p:sp>
    </p:spTree>
    <p:extLst>
      <p:ext uri="{BB962C8B-B14F-4D97-AF65-F5344CB8AC3E}">
        <p14:creationId xmlns:p14="http://schemas.microsoft.com/office/powerpoint/2010/main" val="18957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ECC18-DABD-53D8-7B97-7BD08461E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D2563-1755-A6B0-DA33-F29C73910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7C528-9F7E-F8C6-BCDB-A7F0A402F5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25" dirty="0">
                <a:solidFill>
                  <a:srgbClr val="FAF9F3"/>
                </a:solidFill>
                <a:latin typeface="Century Gothic Paneuropean Heavy"/>
                <a:ea typeface="Century Gothic Paneuropean Heavy"/>
                <a:cs typeface="Century Gothic Paneuropean Heavy"/>
                <a:sym typeface="Century Gothic Paneuropean Heavy"/>
              </a:rPr>
              <a:t>Pilgrim Way Song to play as you go out</a:t>
            </a:r>
          </a:p>
          <a:p>
            <a:endParaRPr lang="en-GB" dirty="0"/>
          </a:p>
        </p:txBody>
      </p:sp>
      <p:sp>
        <p:nvSpPr>
          <p:cNvPr id="4" name="Slide Number Placeholder 3">
            <a:extLst>
              <a:ext uri="{FF2B5EF4-FFF2-40B4-BE49-F238E27FC236}">
                <a16:creationId xmlns:a16="http://schemas.microsoft.com/office/drawing/2014/main" id="{4CD127DD-4AE9-E5EE-0192-E787C3616E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B64E9-90CB-4D4B-B84D-42F438E280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779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37CB7-7C99-1B3E-6813-E040D36C8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4E8B4-016C-F835-E367-B5FADB4A6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BEBD5-2871-EA15-36BE-BAA9603847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25" dirty="0">
                <a:solidFill>
                  <a:srgbClr val="FAF9F3"/>
                </a:solidFill>
                <a:latin typeface="Century Gothic Paneuropean Heavy"/>
                <a:ea typeface="Century Gothic Paneuropean Heavy"/>
                <a:cs typeface="Century Gothic Paneuropean Heavy"/>
                <a:sym typeface="Century Gothic Paneuropean Heavy"/>
              </a:rPr>
              <a:t>Pilgrim Way Song to play as you go out</a:t>
            </a:r>
          </a:p>
          <a:p>
            <a:endParaRPr lang="en-GB" dirty="0"/>
          </a:p>
        </p:txBody>
      </p:sp>
      <p:sp>
        <p:nvSpPr>
          <p:cNvPr id="4" name="Slide Number Placeholder 3">
            <a:extLst>
              <a:ext uri="{FF2B5EF4-FFF2-40B4-BE49-F238E27FC236}">
                <a16:creationId xmlns:a16="http://schemas.microsoft.com/office/drawing/2014/main" id="{C5952FBB-6D21-3932-73C1-032471290B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B64E9-90CB-4D4B-B84D-42F438E2800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078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FIR5v03-ODQ?feature=oembed"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cTBI7b9K_Hw?feature=oembed"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5MVKagdNkmk?feature=oembed"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cTBI7b9K_Hw?feature=oembed"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R1IJgJqc8D4?feature=oembed" TargetMode="Externa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cTBI7b9K_Hw?feature=oembed"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S-NOunkI4bE?feature=oembed"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7VB1qX2F1hA?feature=oembed" TargetMode="Externa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cTBI7b9K_Hw?feature=oembed"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TsHDnUAJ_aU?feature=oembed" TargetMode="Externa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cTBI7b9K_Hw?feature=oembed"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cTBI7b9K_Hw?feature=oembed"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a:off x="245409" y="282414"/>
            <a:ext cx="17692037" cy="9638071"/>
            <a:chOff x="0" y="0"/>
            <a:chExt cx="4562348" cy="2485437"/>
          </a:xfrm>
        </p:grpSpPr>
        <p:sp>
          <p:nvSpPr>
            <p:cNvPr id="3" name="Freeform 3"/>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4" name="TextBox 4"/>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32866" y="1545580"/>
            <a:ext cx="6740009" cy="8533067"/>
          </a:xfrm>
          <a:custGeom>
            <a:avLst/>
            <a:gdLst/>
            <a:ahLst/>
            <a:cxnLst/>
            <a:rect l="l" t="t" r="r" b="b"/>
            <a:pathLst>
              <a:path w="6740009" h="8533067">
                <a:moveTo>
                  <a:pt x="0" y="0"/>
                </a:moveTo>
                <a:lnTo>
                  <a:pt x="6740009" y="0"/>
                </a:lnTo>
                <a:lnTo>
                  <a:pt x="6740009" y="8533067"/>
                </a:lnTo>
                <a:lnTo>
                  <a:pt x="0" y="8533067"/>
                </a:lnTo>
                <a:lnTo>
                  <a:pt x="0" y="0"/>
                </a:lnTo>
                <a:close/>
              </a:path>
            </a:pathLst>
          </a:custGeom>
          <a:blipFill>
            <a:blip r:embed="rId2">
              <a:alphaModFix amt="20999"/>
            </a:blip>
            <a:stretch>
              <a:fillRect l="-2223" r="-2223"/>
            </a:stretch>
          </a:blipFill>
        </p:spPr>
        <p:txBody>
          <a:bodyPr/>
          <a:lstStyle/>
          <a:p>
            <a:endParaRPr lang="en-GB"/>
          </a:p>
        </p:txBody>
      </p:sp>
      <p:grpSp>
        <p:nvGrpSpPr>
          <p:cNvPr id="6" name="Group 6"/>
          <p:cNvGrpSpPr/>
          <p:nvPr/>
        </p:nvGrpSpPr>
        <p:grpSpPr>
          <a:xfrm>
            <a:off x="11032866" y="1028700"/>
            <a:ext cx="6064296" cy="8229600"/>
            <a:chOff x="0" y="0"/>
            <a:chExt cx="1597181" cy="2167467"/>
          </a:xfrm>
        </p:grpSpPr>
        <p:sp>
          <p:nvSpPr>
            <p:cNvPr id="7" name="Freeform 7"/>
            <p:cNvSpPr/>
            <p:nvPr/>
          </p:nvSpPr>
          <p:spPr>
            <a:xfrm>
              <a:off x="0" y="0"/>
              <a:ext cx="1597181" cy="2167467"/>
            </a:xfrm>
            <a:custGeom>
              <a:avLst/>
              <a:gdLst/>
              <a:ahLst/>
              <a:cxnLst/>
              <a:rect l="l" t="t" r="r" b="b"/>
              <a:pathLst>
                <a:path w="1597181" h="2167467">
                  <a:moveTo>
                    <a:pt x="34469" y="0"/>
                  </a:moveTo>
                  <a:lnTo>
                    <a:pt x="1562712" y="0"/>
                  </a:lnTo>
                  <a:cubicBezTo>
                    <a:pt x="1571853" y="0"/>
                    <a:pt x="1580621" y="3632"/>
                    <a:pt x="1587085" y="10096"/>
                  </a:cubicBezTo>
                  <a:cubicBezTo>
                    <a:pt x="1593549" y="16560"/>
                    <a:pt x="1597181" y="25327"/>
                    <a:pt x="1597181" y="34469"/>
                  </a:cubicBezTo>
                  <a:lnTo>
                    <a:pt x="1597181" y="2132998"/>
                  </a:lnTo>
                  <a:cubicBezTo>
                    <a:pt x="1597181" y="2152034"/>
                    <a:pt x="1581749" y="2167467"/>
                    <a:pt x="1562712" y="2167467"/>
                  </a:cubicBezTo>
                  <a:lnTo>
                    <a:pt x="34469" y="2167467"/>
                  </a:lnTo>
                  <a:cubicBezTo>
                    <a:pt x="15432" y="2167467"/>
                    <a:pt x="0" y="2152034"/>
                    <a:pt x="0" y="2132998"/>
                  </a:cubicBezTo>
                  <a:lnTo>
                    <a:pt x="0" y="34469"/>
                  </a:lnTo>
                  <a:cubicBezTo>
                    <a:pt x="0" y="15432"/>
                    <a:pt x="15432" y="0"/>
                    <a:pt x="34469" y="0"/>
                  </a:cubicBezTo>
                  <a:close/>
                </a:path>
              </a:pathLst>
            </a:custGeom>
            <a:solidFill>
              <a:srgbClr val="D6B185"/>
            </a:solidFill>
          </p:spPr>
          <p:txBody>
            <a:bodyPr/>
            <a:lstStyle/>
            <a:p>
              <a:endParaRPr lang="en-GB"/>
            </a:p>
          </p:txBody>
        </p:sp>
        <p:sp>
          <p:nvSpPr>
            <p:cNvPr id="8" name="TextBox 8"/>
            <p:cNvSpPr txBox="1"/>
            <p:nvPr/>
          </p:nvSpPr>
          <p:spPr>
            <a:xfrm>
              <a:off x="0" y="-38100"/>
              <a:ext cx="1597181" cy="220556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endParaRPr lang="en-GB"/>
          </a:p>
        </p:txBody>
      </p:sp>
      <p:sp>
        <p:nvSpPr>
          <p:cNvPr id="10" name="Freeform 10"/>
          <p:cNvSpPr/>
          <p:nvPr/>
        </p:nvSpPr>
        <p:spPr>
          <a:xfrm>
            <a:off x="11881177"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15152" t="-8061" r="-277819" b="-111616"/>
            </a:stretch>
          </a:blipFill>
          <a:ln cap="sq">
            <a:noFill/>
            <a:prstDash val="solid"/>
            <a:miter/>
          </a:ln>
        </p:spPr>
        <p:txBody>
          <a:bodyPr/>
          <a:lstStyle/>
          <a:p>
            <a:endParaRPr lang="en-GB"/>
          </a:p>
        </p:txBody>
      </p:sp>
      <p:sp>
        <p:nvSpPr>
          <p:cNvPr id="11" name="Freeform 11"/>
          <p:cNvSpPr/>
          <p:nvPr/>
        </p:nvSpPr>
        <p:spPr>
          <a:xfrm>
            <a:off x="14430529"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232807" t="-113550" r="-60163" b="-6128"/>
            </a:stretch>
          </a:blipFill>
          <a:ln cap="sq">
            <a:noFill/>
            <a:prstDash val="solid"/>
            <a:miter/>
          </a:ln>
        </p:spPr>
        <p:txBody>
          <a:bodyPr/>
          <a:lstStyle/>
          <a:p>
            <a:endParaRPr lang="en-GB"/>
          </a:p>
        </p:txBody>
      </p:sp>
      <p:sp>
        <p:nvSpPr>
          <p:cNvPr id="12" name="Freeform 12"/>
          <p:cNvSpPr/>
          <p:nvPr/>
        </p:nvSpPr>
        <p:spPr>
          <a:xfrm>
            <a:off x="11881177" y="1734685"/>
            <a:ext cx="2041796" cy="2024749"/>
          </a:xfrm>
          <a:custGeom>
            <a:avLst/>
            <a:gdLst/>
            <a:ahLst/>
            <a:cxnLst/>
            <a:rect l="l" t="t" r="r" b="b"/>
            <a:pathLst>
              <a:path w="2041796" h="2024749">
                <a:moveTo>
                  <a:pt x="0" y="0"/>
                </a:moveTo>
                <a:lnTo>
                  <a:pt x="2041796" y="0"/>
                </a:lnTo>
                <a:lnTo>
                  <a:pt x="2041796" y="2024749"/>
                </a:lnTo>
                <a:lnTo>
                  <a:pt x="0" y="2024749"/>
                </a:lnTo>
                <a:lnTo>
                  <a:pt x="0" y="0"/>
                </a:lnTo>
                <a:close/>
              </a:path>
            </a:pathLst>
          </a:custGeom>
          <a:blipFill>
            <a:blip r:embed="rId5"/>
            <a:stretch>
              <a:fillRect l="-112572" t="-8304" r="-171565" b="-109592"/>
            </a:stretch>
          </a:blipFill>
          <a:ln cap="sq">
            <a:noFill/>
            <a:prstDash val="solid"/>
            <a:miter/>
          </a:ln>
        </p:spPr>
        <p:txBody>
          <a:bodyPr/>
          <a:lstStyle/>
          <a:p>
            <a:endParaRPr lang="en-GB"/>
          </a:p>
        </p:txBody>
      </p:sp>
      <p:sp>
        <p:nvSpPr>
          <p:cNvPr id="13" name="Freeform 13"/>
          <p:cNvSpPr/>
          <p:nvPr/>
        </p:nvSpPr>
        <p:spPr>
          <a:xfrm>
            <a:off x="1441224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220087" t="-11844" r="-69339" b="-109052"/>
            </a:stretch>
          </a:blipFill>
          <a:ln cap="sq">
            <a:noFill/>
            <a:prstDash val="solid"/>
            <a:miter/>
          </a:ln>
        </p:spPr>
        <p:txBody>
          <a:bodyPr/>
          <a:lstStyle/>
          <a:p>
            <a:endParaRPr lang="en-GB"/>
          </a:p>
        </p:txBody>
      </p:sp>
      <p:sp>
        <p:nvSpPr>
          <p:cNvPr id="14" name="Freeform 14"/>
          <p:cNvSpPr/>
          <p:nvPr/>
        </p:nvSpPr>
        <p:spPr>
          <a:xfrm>
            <a:off x="1188117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16214" t="-103174" r="-257190" b="-8633"/>
            </a:stretch>
          </a:blipFill>
          <a:ln cap="sq">
            <a:noFill/>
            <a:prstDash val="solid"/>
            <a:miter/>
          </a:ln>
        </p:spPr>
        <p:txBody>
          <a:bodyPr/>
          <a:lstStyle/>
          <a:p>
            <a:endParaRPr lang="en-GB"/>
          </a:p>
        </p:txBody>
      </p:sp>
      <p:sp>
        <p:nvSpPr>
          <p:cNvPr id="15" name="Freeform 15"/>
          <p:cNvSpPr/>
          <p:nvPr/>
        </p:nvSpPr>
        <p:spPr>
          <a:xfrm>
            <a:off x="14177383" y="1849591"/>
            <a:ext cx="2077338" cy="2041303"/>
          </a:xfrm>
          <a:custGeom>
            <a:avLst/>
            <a:gdLst/>
            <a:ahLst/>
            <a:cxnLst/>
            <a:rect l="l" t="t" r="r" b="b"/>
            <a:pathLst>
              <a:path w="2077338" h="2041303">
                <a:moveTo>
                  <a:pt x="0" y="0"/>
                </a:moveTo>
                <a:lnTo>
                  <a:pt x="2077338" y="0"/>
                </a:lnTo>
                <a:lnTo>
                  <a:pt x="2077338" y="2041302"/>
                </a:lnTo>
                <a:lnTo>
                  <a:pt x="0" y="2041302"/>
                </a:lnTo>
                <a:lnTo>
                  <a:pt x="0" y="0"/>
                </a:lnTo>
                <a:close/>
              </a:path>
            </a:pathLst>
          </a:custGeom>
          <a:blipFill>
            <a:blip r:embed="rId4">
              <a:alphaModFix amt="19999"/>
            </a:blip>
            <a:stretch>
              <a:fillRect l="-111970" t="-105543" r="-155045" b="-4547"/>
            </a:stretch>
          </a:blipFill>
          <a:ln cap="sq">
            <a:noFill/>
            <a:prstDash val="solid"/>
            <a:miter/>
          </a:ln>
        </p:spPr>
        <p:txBody>
          <a:bodyPr/>
          <a:lstStyle/>
          <a:p>
            <a:endParaRPr lang="en-GB"/>
          </a:p>
        </p:txBody>
      </p:sp>
      <p:sp>
        <p:nvSpPr>
          <p:cNvPr id="16" name="AutoShape 16"/>
          <p:cNvSpPr/>
          <p:nvPr/>
        </p:nvSpPr>
        <p:spPr>
          <a:xfrm flipV="1">
            <a:off x="10146713" y="1028700"/>
            <a:ext cx="0" cy="8145499"/>
          </a:xfrm>
          <a:prstGeom prst="line">
            <a:avLst/>
          </a:prstGeom>
          <a:ln w="38100" cap="rnd">
            <a:solidFill>
              <a:srgbClr val="FAF9F3">
                <a:alpha val="49804"/>
              </a:srgbClr>
            </a:solidFill>
            <a:prstDash val="sysDash"/>
            <a:headEnd type="none" w="sm" len="sm"/>
            <a:tailEnd type="none" w="sm" len="sm"/>
          </a:ln>
        </p:spPr>
        <p:txBody>
          <a:bodyPr/>
          <a:lstStyle/>
          <a:p>
            <a:endParaRPr lang="en-GB"/>
          </a:p>
        </p:txBody>
      </p:sp>
      <p:sp>
        <p:nvSpPr>
          <p:cNvPr id="17" name="TextBox 17"/>
          <p:cNvSpPr txBox="1"/>
          <p:nvPr/>
        </p:nvSpPr>
        <p:spPr>
          <a:xfrm>
            <a:off x="1609859" y="3263211"/>
            <a:ext cx="6505136" cy="3036427"/>
          </a:xfrm>
          <a:prstGeom prst="rect">
            <a:avLst/>
          </a:prstGeom>
        </p:spPr>
        <p:txBody>
          <a:bodyPr lIns="0" tIns="0" rIns="0" bIns="0" rtlCol="0" anchor="t">
            <a:spAutoFit/>
          </a:bodyPr>
          <a:lstStyle/>
          <a:p>
            <a:pPr algn="l">
              <a:lnSpc>
                <a:spcPts val="11855"/>
              </a:lnSpc>
            </a:pPr>
            <a:r>
              <a:rPr lang="en-US" sz="10777" b="1" spc="-269" dirty="0">
                <a:solidFill>
                  <a:srgbClr val="FAF9F3"/>
                </a:solidFill>
                <a:latin typeface="Century Gothic Paneuropean Heavy"/>
                <a:ea typeface="Century Gothic Paneuropean Heavy"/>
                <a:cs typeface="Century Gothic Paneuropean Heavy"/>
                <a:sym typeface="Century Gothic Paneuropean Heavy"/>
              </a:rPr>
              <a:t>Pilgrim Pathways</a:t>
            </a:r>
          </a:p>
        </p:txBody>
      </p:sp>
      <p:sp>
        <p:nvSpPr>
          <p:cNvPr id="18" name="TextBox 18"/>
          <p:cNvSpPr txBox="1"/>
          <p:nvPr/>
        </p:nvSpPr>
        <p:spPr>
          <a:xfrm>
            <a:off x="1609859" y="6604626"/>
            <a:ext cx="8536853" cy="680085"/>
          </a:xfrm>
          <a:prstGeom prst="rect">
            <a:avLst/>
          </a:prstGeom>
        </p:spPr>
        <p:txBody>
          <a:bodyPr lIns="0" tIns="0" rIns="0" bIns="0" rtlCol="0" anchor="t">
            <a:spAutoFit/>
          </a:bodyPr>
          <a:lstStyle/>
          <a:p>
            <a:pPr algn="l">
              <a:lnSpc>
                <a:spcPts val="5280"/>
              </a:lnSpc>
            </a:pPr>
            <a:r>
              <a:rPr lang="en-US" sz="4800" spc="-120" dirty="0">
                <a:solidFill>
                  <a:srgbClr val="FAF9F3"/>
                </a:solidFill>
                <a:latin typeface="Century Gothic Paneuropean"/>
                <a:ea typeface="Century Gothic Paneuropean"/>
                <a:cs typeface="Century Gothic Paneuropean"/>
                <a:sym typeface="Century Gothic Paneuropean"/>
              </a:rPr>
              <a:t>Week One: A Lamp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532E5E7A-5954-E33A-BB21-6493436299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8FAC84B-279A-1971-43E6-D2B3308EA9D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C3F514F8-BEBC-80BD-D70D-7B25D20D88DC}"/>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87728018-EA75-0D5E-EB2A-89F3182B3BB5}"/>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CC6FE833-2FC9-DD4D-106F-D95AD9AA5205}"/>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DC221B6C-C306-BCB3-92C4-13F1F9D66B67}"/>
              </a:ext>
            </a:extLst>
          </p:cNvPr>
          <p:cNvSpPr txBox="1"/>
          <p:nvPr/>
        </p:nvSpPr>
        <p:spPr>
          <a:xfrm>
            <a:off x="1219200" y="9274154"/>
            <a:ext cx="16306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Week Two of the Pilgrim Pathways Collective Worship from Faith in the North - www.faithinthenorth.org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Original concept and content from the Archbishops Young Leaders Award - www.nse.org.uk/ayla</a:t>
            </a:r>
          </a:p>
        </p:txBody>
      </p:sp>
      <p:pic>
        <p:nvPicPr>
          <p:cNvPr id="6" name="Online Media 5" title="Week Two Pilgrim Pathways: Map">
            <a:hlinkClick r:id="" action="ppaction://media"/>
            <a:extLst>
              <a:ext uri="{FF2B5EF4-FFF2-40B4-BE49-F238E27FC236}">
                <a16:creationId xmlns:a16="http://schemas.microsoft.com/office/drawing/2014/main" id="{F8002E9A-CB29-1DD2-2006-07382A0D13DA}"/>
              </a:ext>
            </a:extLst>
          </p:cNvPr>
          <p:cNvPicPr>
            <a:picLocks noRot="1" noChangeAspect="1"/>
          </p:cNvPicPr>
          <p:nvPr>
            <a:videoFile r:link="rId1"/>
          </p:nvPr>
        </p:nvPicPr>
        <p:blipFill>
          <a:blip r:embed="rId4"/>
          <a:stretch>
            <a:fillRect/>
          </a:stretch>
        </p:blipFill>
        <p:spPr>
          <a:xfrm>
            <a:off x="1524000" y="663554"/>
            <a:ext cx="15240000" cy="8610600"/>
          </a:xfrm>
          <a:prstGeom prst="rect">
            <a:avLst/>
          </a:prstGeom>
        </p:spPr>
      </p:pic>
    </p:spTree>
    <p:extLst>
      <p:ext uri="{BB962C8B-B14F-4D97-AF65-F5344CB8AC3E}">
        <p14:creationId xmlns:p14="http://schemas.microsoft.com/office/powerpoint/2010/main" val="124397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FE0D44B2-6276-88BC-780F-77B29A1218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B79B94-23DC-9A29-ABB8-794B1B52D381}"/>
              </a:ext>
            </a:extLst>
          </p:cNvPr>
          <p:cNvGrpSpPr/>
          <p:nvPr/>
        </p:nvGrpSpPr>
        <p:grpSpPr>
          <a:xfrm rot="102787">
            <a:off x="5140890" y="867985"/>
            <a:ext cx="8006221" cy="1866506"/>
            <a:chOff x="0" y="0"/>
            <a:chExt cx="10674961" cy="2488675"/>
          </a:xfrm>
        </p:grpSpPr>
        <p:grpSp>
          <p:nvGrpSpPr>
            <p:cNvPr id="3" name="Group 3">
              <a:extLst>
                <a:ext uri="{FF2B5EF4-FFF2-40B4-BE49-F238E27FC236}">
                  <a16:creationId xmlns:a16="http://schemas.microsoft.com/office/drawing/2014/main" id="{34962441-54CE-B90C-856B-C5B83A228631}"/>
                </a:ext>
              </a:extLst>
            </p:cNvPr>
            <p:cNvGrpSpPr/>
            <p:nvPr/>
          </p:nvGrpSpPr>
          <p:grpSpPr>
            <a:xfrm>
              <a:off x="0" y="0"/>
              <a:ext cx="10674961" cy="2488675"/>
              <a:chOff x="0" y="0"/>
              <a:chExt cx="2064611" cy="481329"/>
            </a:xfrm>
          </p:grpSpPr>
          <p:sp>
            <p:nvSpPr>
              <p:cNvPr id="4" name="Freeform 4">
                <a:extLst>
                  <a:ext uri="{FF2B5EF4-FFF2-40B4-BE49-F238E27FC236}">
                    <a16:creationId xmlns:a16="http://schemas.microsoft.com/office/drawing/2014/main" id="{5217461F-052D-47C9-7E84-1B8E275D9056}"/>
                  </a:ext>
                </a:extLst>
              </p:cNvPr>
              <p:cNvSpPr/>
              <p:nvPr/>
            </p:nvSpPr>
            <p:spPr>
              <a:xfrm>
                <a:off x="0" y="0"/>
                <a:ext cx="2064611" cy="481329"/>
              </a:xfrm>
              <a:custGeom>
                <a:avLst/>
                <a:gdLst/>
                <a:ahLst/>
                <a:cxnLst/>
                <a:rect l="l" t="t" r="r" b="b"/>
                <a:pathLst>
                  <a:path w="2064611" h="481329">
                    <a:moveTo>
                      <a:pt x="2064611" y="96699"/>
                    </a:moveTo>
                    <a:lnTo>
                      <a:pt x="2064611" y="384630"/>
                    </a:lnTo>
                    <a:cubicBezTo>
                      <a:pt x="2064611" y="410277"/>
                      <a:pt x="2054423" y="434872"/>
                      <a:pt x="2036288" y="453007"/>
                    </a:cubicBezTo>
                    <a:cubicBezTo>
                      <a:pt x="2018154" y="471141"/>
                      <a:pt x="1993558" y="481329"/>
                      <a:pt x="1967912" y="481329"/>
                    </a:cubicBezTo>
                    <a:lnTo>
                      <a:pt x="96699" y="481329"/>
                    </a:lnTo>
                    <a:cubicBezTo>
                      <a:pt x="43294" y="481329"/>
                      <a:pt x="0" y="438036"/>
                      <a:pt x="0" y="384630"/>
                    </a:cubicBezTo>
                    <a:lnTo>
                      <a:pt x="0" y="96699"/>
                    </a:lnTo>
                    <a:cubicBezTo>
                      <a:pt x="0" y="43294"/>
                      <a:pt x="43294" y="0"/>
                      <a:pt x="96699" y="0"/>
                    </a:cubicBezTo>
                    <a:lnTo>
                      <a:pt x="1967912" y="0"/>
                    </a:lnTo>
                    <a:cubicBezTo>
                      <a:pt x="2021317" y="0"/>
                      <a:pt x="2064611" y="43294"/>
                      <a:pt x="2064611" y="96699"/>
                    </a:cubicBezTo>
                    <a:close/>
                  </a:path>
                </a:pathLst>
              </a:custGeom>
              <a:solidFill>
                <a:srgbClr val="D1382F"/>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97775268-5CB5-0D21-567E-90B24D1C3CD6}"/>
                  </a:ext>
                </a:extLst>
              </p:cNvPr>
              <p:cNvSpPr txBox="1"/>
              <p:nvPr/>
            </p:nvSpPr>
            <p:spPr>
              <a:xfrm>
                <a:off x="0" y="-38100"/>
                <a:ext cx="2064611" cy="51942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FFC32B7-1099-32F3-636B-31CEC47334BE}"/>
                </a:ext>
              </a:extLst>
            </p:cNvPr>
            <p:cNvGrpSpPr/>
            <p:nvPr/>
          </p:nvGrpSpPr>
          <p:grpSpPr>
            <a:xfrm>
              <a:off x="167975" y="154139"/>
              <a:ext cx="10299960" cy="2158583"/>
              <a:chOff x="0" y="0"/>
              <a:chExt cx="2085085" cy="436978"/>
            </a:xfrm>
          </p:grpSpPr>
          <p:sp>
            <p:nvSpPr>
              <p:cNvPr id="7" name="Freeform 7">
                <a:extLst>
                  <a:ext uri="{FF2B5EF4-FFF2-40B4-BE49-F238E27FC236}">
                    <a16:creationId xmlns:a16="http://schemas.microsoft.com/office/drawing/2014/main" id="{35461C34-DE38-8145-CB2C-CCCEED519E39}"/>
                  </a:ext>
                </a:extLst>
              </p:cNvPr>
              <p:cNvSpPr/>
              <p:nvPr/>
            </p:nvSpPr>
            <p:spPr>
              <a:xfrm>
                <a:off x="0" y="0"/>
                <a:ext cx="2085085" cy="436978"/>
              </a:xfrm>
              <a:custGeom>
                <a:avLst/>
                <a:gdLst/>
                <a:ahLst/>
                <a:cxnLst/>
                <a:rect l="l" t="t" r="r" b="b"/>
                <a:pathLst>
                  <a:path w="2085085" h="436978">
                    <a:moveTo>
                      <a:pt x="2085085" y="100219"/>
                    </a:moveTo>
                    <a:lnTo>
                      <a:pt x="2085085" y="336758"/>
                    </a:lnTo>
                    <a:cubicBezTo>
                      <a:pt x="2085085" y="363338"/>
                      <a:pt x="2074526" y="388829"/>
                      <a:pt x="2055731" y="407624"/>
                    </a:cubicBezTo>
                    <a:cubicBezTo>
                      <a:pt x="2036937" y="426419"/>
                      <a:pt x="2011446" y="436978"/>
                      <a:pt x="1984866" y="436978"/>
                    </a:cubicBezTo>
                    <a:lnTo>
                      <a:pt x="100219" y="436978"/>
                    </a:lnTo>
                    <a:cubicBezTo>
                      <a:pt x="44870" y="436978"/>
                      <a:pt x="0" y="392108"/>
                      <a:pt x="0" y="336758"/>
                    </a:cubicBezTo>
                    <a:lnTo>
                      <a:pt x="0" y="100219"/>
                    </a:lnTo>
                    <a:cubicBezTo>
                      <a:pt x="0" y="44870"/>
                      <a:pt x="44870" y="0"/>
                      <a:pt x="100219" y="0"/>
                    </a:cubicBezTo>
                    <a:lnTo>
                      <a:pt x="1984866" y="0"/>
                    </a:lnTo>
                    <a:cubicBezTo>
                      <a:pt x="2040215" y="0"/>
                      <a:pt x="2085085" y="44870"/>
                      <a:pt x="2085085" y="100219"/>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F99A7EDC-BCA4-CA57-AC3E-99A4049F3A8A}"/>
                  </a:ext>
                </a:extLst>
              </p:cNvPr>
              <p:cNvSpPr txBox="1"/>
              <p:nvPr/>
            </p:nvSpPr>
            <p:spPr>
              <a:xfrm>
                <a:off x="0" y="-38100"/>
                <a:ext cx="2085085" cy="47507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Freeform 9">
            <a:extLst>
              <a:ext uri="{FF2B5EF4-FFF2-40B4-BE49-F238E27FC236}">
                <a16:creationId xmlns:a16="http://schemas.microsoft.com/office/drawing/2014/main" id="{8319AD10-1ECA-F57E-17D0-502FD2ED0FD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73F8EBE8-D256-C1E2-AC99-EE8334F1CCD9}"/>
              </a:ext>
            </a:extLst>
          </p:cNvPr>
          <p:cNvSpPr txBox="1"/>
          <p:nvPr/>
        </p:nvSpPr>
        <p:spPr>
          <a:xfrm>
            <a:off x="3186246" y="3592726"/>
            <a:ext cx="11672753" cy="1410643"/>
          </a:xfrm>
          <a:prstGeom prst="rect">
            <a:avLst/>
          </a:prstGeom>
        </p:spPr>
        <p:txBody>
          <a:bodyPr wrap="square"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or what acts like a map in your life and helps gives you direction?</a:t>
            </a:r>
          </a:p>
        </p:txBody>
      </p:sp>
      <p:sp>
        <p:nvSpPr>
          <p:cNvPr id="11" name="TextBox 11">
            <a:extLst>
              <a:ext uri="{FF2B5EF4-FFF2-40B4-BE49-F238E27FC236}">
                <a16:creationId xmlns:a16="http://schemas.microsoft.com/office/drawing/2014/main" id="{A3B330A4-F080-DF72-29EE-89B81390559C}"/>
              </a:ext>
            </a:extLst>
          </p:cNvPr>
          <p:cNvSpPr txBox="1"/>
          <p:nvPr/>
        </p:nvSpPr>
        <p:spPr>
          <a:xfrm>
            <a:off x="3133675" y="5444807"/>
            <a:ext cx="11915506" cy="705321"/>
          </a:xfrm>
          <a:prstGeom prst="rect">
            <a:avLst/>
          </a:prstGeom>
        </p:spPr>
        <p:txBody>
          <a:bodyPr lIns="0" tIns="0" rIns="0" bIns="0" rtlCol="0" anchor="t">
            <a:spAutoFit/>
          </a:bodyPr>
          <a:lstStyle/>
          <a:p>
            <a:pPr lvl="0">
              <a:lnSpc>
                <a:spcPts val="5539"/>
              </a:lnSpc>
              <a:defRPr/>
            </a:pPr>
            <a:r>
              <a:rPr lang="en-GB" sz="5036" b="1" spc="-125" dirty="0">
                <a:solidFill>
                  <a:srgbClr val="FAF9F3"/>
                </a:solidFill>
                <a:latin typeface="Century Gothic Paneuropean Bold"/>
                <a:ea typeface="Century Gothic Paneuropean Bold"/>
                <a:cs typeface="Century Gothic Paneuropean Bold"/>
                <a:sym typeface="Century Gothic Paneuropean Bold"/>
              </a:rPr>
              <a:t>What are you passionate about? </a:t>
            </a:r>
          </a:p>
        </p:txBody>
      </p:sp>
      <p:sp>
        <p:nvSpPr>
          <p:cNvPr id="12" name="TextBox 12">
            <a:extLst>
              <a:ext uri="{FF2B5EF4-FFF2-40B4-BE49-F238E27FC236}">
                <a16:creationId xmlns:a16="http://schemas.microsoft.com/office/drawing/2014/main" id="{EDB63531-C204-BC1F-77C1-B76B5870345B}"/>
              </a:ext>
            </a:extLst>
          </p:cNvPr>
          <p:cNvSpPr txBox="1"/>
          <p:nvPr/>
        </p:nvSpPr>
        <p:spPr>
          <a:xfrm>
            <a:off x="3133674" y="6616611"/>
            <a:ext cx="12792126" cy="2115964"/>
          </a:xfrm>
          <a:prstGeom prst="rect">
            <a:avLst/>
          </a:prstGeom>
        </p:spPr>
        <p:txBody>
          <a:bodyPr wrap="square" lIns="0" tIns="0" rIns="0" bIns="0" rtlCol="0" anchor="t">
            <a:spAutoFit/>
          </a:bodyPr>
          <a:lstStyle/>
          <a:p>
            <a:pPr>
              <a:lnSpc>
                <a:spcPts val="5539"/>
              </a:lnSpc>
            </a:pPr>
            <a:r>
              <a:rPr lang="en-GB" sz="5036" b="1" spc="-125" dirty="0">
                <a:solidFill>
                  <a:srgbClr val="FAF9F3"/>
                </a:solidFill>
                <a:latin typeface="Century Gothic Paneuropean Bold"/>
                <a:ea typeface="Century Gothic Paneuropean Bold"/>
                <a:cs typeface="Century Gothic Paneuropean Bold"/>
                <a:sym typeface="Century Gothic Paneuropean Bold"/>
              </a:rPr>
              <a:t>Is there something that gives a strong direction in your life and shapes your actions?</a:t>
            </a:r>
            <a:endParaRPr kumimoji="0" lang="en-US"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p:txBody>
      </p:sp>
      <p:sp>
        <p:nvSpPr>
          <p:cNvPr id="13" name="TextBox 13">
            <a:extLst>
              <a:ext uri="{FF2B5EF4-FFF2-40B4-BE49-F238E27FC236}">
                <a16:creationId xmlns:a16="http://schemas.microsoft.com/office/drawing/2014/main" id="{0DEFC7D9-FDDA-373D-D49F-FBE21C294982}"/>
              </a:ext>
            </a:extLst>
          </p:cNvPr>
          <p:cNvSpPr txBox="1"/>
          <p:nvPr/>
        </p:nvSpPr>
        <p:spPr>
          <a:xfrm>
            <a:off x="6858971" y="1204896"/>
            <a:ext cx="4464915" cy="1024890"/>
          </a:xfrm>
          <a:prstGeom prst="rect">
            <a:avLst/>
          </a:prstGeom>
        </p:spPr>
        <p:txBody>
          <a:bodyPr lIns="0" tIns="0" rIns="0" bIns="0" rtlCol="0" anchor="t">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Questions</a:t>
            </a:r>
          </a:p>
        </p:txBody>
      </p:sp>
    </p:spTree>
    <p:extLst>
      <p:ext uri="{BB962C8B-B14F-4D97-AF65-F5344CB8AC3E}">
        <p14:creationId xmlns:p14="http://schemas.microsoft.com/office/powerpoint/2010/main" val="237206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FCAF6FAD-52ED-6440-D843-390D98AD06E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214EF38-30B1-8C84-B4CD-3F3A2FCE8152}"/>
              </a:ext>
            </a:extLst>
          </p:cNvPr>
          <p:cNvGrpSpPr/>
          <p:nvPr/>
        </p:nvGrpSpPr>
        <p:grpSpPr>
          <a:xfrm rot="-100296">
            <a:off x="1766707" y="3137121"/>
            <a:ext cx="14754586" cy="5147588"/>
            <a:chOff x="0" y="0"/>
            <a:chExt cx="4683284" cy="1633915"/>
          </a:xfrm>
        </p:grpSpPr>
        <p:sp>
          <p:nvSpPr>
            <p:cNvPr id="3" name="Freeform 3">
              <a:extLst>
                <a:ext uri="{FF2B5EF4-FFF2-40B4-BE49-F238E27FC236}">
                  <a16:creationId xmlns:a16="http://schemas.microsoft.com/office/drawing/2014/main" id="{445EEB41-94BA-EC91-3573-3789E041A7AF}"/>
                </a:ext>
              </a:extLst>
            </p:cNvPr>
            <p:cNvSpPr/>
            <p:nvPr/>
          </p:nvSpPr>
          <p:spPr>
            <a:xfrm>
              <a:off x="0" y="0"/>
              <a:ext cx="4683284" cy="1633915"/>
            </a:xfrm>
            <a:custGeom>
              <a:avLst/>
              <a:gdLst/>
              <a:ahLst/>
              <a:cxnLst/>
              <a:rect l="l" t="t" r="r" b="b"/>
              <a:pathLst>
                <a:path w="4683284" h="1633915">
                  <a:moveTo>
                    <a:pt x="4683284" y="23087"/>
                  </a:moveTo>
                  <a:lnTo>
                    <a:pt x="4683284" y="1610828"/>
                  </a:lnTo>
                  <a:cubicBezTo>
                    <a:pt x="4683284" y="1623578"/>
                    <a:pt x="4672948" y="1633915"/>
                    <a:pt x="4660197" y="1633915"/>
                  </a:cubicBezTo>
                  <a:lnTo>
                    <a:pt x="23087" y="1633915"/>
                  </a:lnTo>
                  <a:cubicBezTo>
                    <a:pt x="16964" y="1633915"/>
                    <a:pt x="11092" y="1631483"/>
                    <a:pt x="6762" y="1627153"/>
                  </a:cubicBezTo>
                  <a:cubicBezTo>
                    <a:pt x="2432" y="1622823"/>
                    <a:pt x="0" y="1616951"/>
                    <a:pt x="0" y="1610828"/>
                  </a:cubicBezTo>
                  <a:lnTo>
                    <a:pt x="0" y="23087"/>
                  </a:lnTo>
                  <a:cubicBezTo>
                    <a:pt x="0" y="10337"/>
                    <a:pt x="10337" y="0"/>
                    <a:pt x="23087" y="0"/>
                  </a:cubicBezTo>
                  <a:lnTo>
                    <a:pt x="4660197" y="0"/>
                  </a:lnTo>
                  <a:cubicBezTo>
                    <a:pt x="4672948" y="0"/>
                    <a:pt x="4683284" y="10337"/>
                    <a:pt x="4683284" y="23087"/>
                  </a:cubicBezTo>
                  <a:close/>
                </a:path>
              </a:pathLst>
            </a:custGeom>
            <a:solidFill>
              <a:srgbClr val="195342">
                <a:alpha val="64706"/>
              </a:srgbClr>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A6EC578-E909-E9CD-F7F7-B0CE92A72903}"/>
                </a:ext>
              </a:extLst>
            </p:cNvPr>
            <p:cNvSpPr txBox="1"/>
            <p:nvPr/>
          </p:nvSpPr>
          <p:spPr>
            <a:xfrm>
              <a:off x="0" y="-38100"/>
              <a:ext cx="4683284" cy="167201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C460DF6F-26DA-9985-1007-D7935B03E5F0}"/>
              </a:ext>
            </a:extLst>
          </p:cNvPr>
          <p:cNvGrpSpPr/>
          <p:nvPr/>
        </p:nvGrpSpPr>
        <p:grpSpPr>
          <a:xfrm rot="-100296">
            <a:off x="1954110" y="3326845"/>
            <a:ext cx="14379779" cy="4768139"/>
            <a:chOff x="0" y="0"/>
            <a:chExt cx="4695009" cy="1556809"/>
          </a:xfrm>
        </p:grpSpPr>
        <p:sp>
          <p:nvSpPr>
            <p:cNvPr id="6" name="Freeform 6">
              <a:extLst>
                <a:ext uri="{FF2B5EF4-FFF2-40B4-BE49-F238E27FC236}">
                  <a16:creationId xmlns:a16="http://schemas.microsoft.com/office/drawing/2014/main" id="{A85F758C-06A7-402D-C4DC-7729B4FB3EDB}"/>
                </a:ext>
              </a:extLst>
            </p:cNvPr>
            <p:cNvSpPr/>
            <p:nvPr/>
          </p:nvSpPr>
          <p:spPr>
            <a:xfrm>
              <a:off x="0" y="0"/>
              <a:ext cx="4695009" cy="1556809"/>
            </a:xfrm>
            <a:custGeom>
              <a:avLst/>
              <a:gdLst/>
              <a:ahLst/>
              <a:cxnLst/>
              <a:rect l="l" t="t" r="r" b="b"/>
              <a:pathLst>
                <a:path w="4695009" h="1556809">
                  <a:moveTo>
                    <a:pt x="4695009" y="16152"/>
                  </a:moveTo>
                  <a:lnTo>
                    <a:pt x="4695009" y="1540657"/>
                  </a:lnTo>
                  <a:cubicBezTo>
                    <a:pt x="4695009" y="1549577"/>
                    <a:pt x="4687777" y="1556809"/>
                    <a:pt x="4678857" y="1556809"/>
                  </a:cubicBezTo>
                  <a:lnTo>
                    <a:pt x="16152" y="1556809"/>
                  </a:lnTo>
                  <a:cubicBezTo>
                    <a:pt x="7231" y="1556809"/>
                    <a:pt x="0" y="1549577"/>
                    <a:pt x="0" y="1540657"/>
                  </a:cubicBezTo>
                  <a:lnTo>
                    <a:pt x="0" y="16152"/>
                  </a:lnTo>
                  <a:cubicBezTo>
                    <a:pt x="0" y="7231"/>
                    <a:pt x="7231" y="0"/>
                    <a:pt x="16152" y="0"/>
                  </a:cubicBezTo>
                  <a:lnTo>
                    <a:pt x="4678857" y="0"/>
                  </a:lnTo>
                  <a:cubicBezTo>
                    <a:pt x="4687777" y="0"/>
                    <a:pt x="4695009" y="7231"/>
                    <a:pt x="4695009" y="16152"/>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5ED836E-9D1F-2EBB-5B32-10096EB6481D}"/>
                </a:ext>
              </a:extLst>
            </p:cNvPr>
            <p:cNvSpPr txBox="1"/>
            <p:nvPr/>
          </p:nvSpPr>
          <p:spPr>
            <a:xfrm>
              <a:off x="0" y="-38100"/>
              <a:ext cx="4695009" cy="159490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810F44CA-C9C9-944B-DF0B-C97A760611E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A47B8877-243E-51E1-826F-E772CAD5D8AD}"/>
              </a:ext>
            </a:extLst>
          </p:cNvPr>
          <p:cNvSpPr txBox="1"/>
          <p:nvPr/>
        </p:nvSpPr>
        <p:spPr>
          <a:xfrm>
            <a:off x="6858971" y="816187"/>
            <a:ext cx="4464915" cy="1024890"/>
          </a:xfrm>
          <a:prstGeom prst="rect">
            <a:avLst/>
          </a:prstGeom>
        </p:spPr>
        <p:txBody>
          <a:bodyPr lIns="0" tIns="0" rIns="0" bIns="0" rtlCol="0" anchor="t">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Prayer</a:t>
            </a:r>
          </a:p>
        </p:txBody>
      </p:sp>
      <p:sp>
        <p:nvSpPr>
          <p:cNvPr id="10" name="TextBox 10">
            <a:extLst>
              <a:ext uri="{FF2B5EF4-FFF2-40B4-BE49-F238E27FC236}">
                <a16:creationId xmlns:a16="http://schemas.microsoft.com/office/drawing/2014/main" id="{9C96D22B-7B4C-F2CC-B740-8131D266E18A}"/>
              </a:ext>
            </a:extLst>
          </p:cNvPr>
          <p:cNvSpPr txBox="1"/>
          <p:nvPr/>
        </p:nvSpPr>
        <p:spPr>
          <a:xfrm>
            <a:off x="2475425" y="3749820"/>
            <a:ext cx="13333647" cy="4413388"/>
          </a:xfrm>
          <a:prstGeom prst="rect">
            <a:avLst/>
          </a:prstGeom>
        </p:spPr>
        <p:txBody>
          <a:bodyPr lIns="0" tIns="0" rIns="0" bIns="0" rtlCol="0" anchor="t">
            <a:spAutoFit/>
          </a:bodyPr>
          <a:lstStyle/>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4131"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Creator God, who made the world and all that is in it, guide us on our journey with you with peace and love. Jesus came to show us the Way, the Truth and the Life. Help us to follow His path. Show us who to serve and how to help them. </a:t>
            </a:r>
          </a:p>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4131"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Amen.</a:t>
            </a:r>
          </a:p>
        </p:txBody>
      </p:sp>
    </p:spTree>
    <p:extLst>
      <p:ext uri="{BB962C8B-B14F-4D97-AF65-F5344CB8AC3E}">
        <p14:creationId xmlns:p14="http://schemas.microsoft.com/office/powerpoint/2010/main" val="193411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4C37AB92-F9CA-FD32-72A1-5A84DB5F36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A0C473-F576-B0F6-6BE9-4362DCBBEFA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3E405B8-506C-E5E1-72A6-0173395DC278}"/>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C85B4FB1-6410-5A60-D122-7C6EC905D345}"/>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347DD4F9-47E5-CA98-0880-074E887340D4}"/>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Online Media 7" title="The Pilgrim Way I Official Lyric Video I Worship for Everyone x Songs for School">
            <a:hlinkClick r:id="" action="ppaction://media"/>
            <a:extLst>
              <a:ext uri="{FF2B5EF4-FFF2-40B4-BE49-F238E27FC236}">
                <a16:creationId xmlns:a16="http://schemas.microsoft.com/office/drawing/2014/main" id="{A39D8EAE-4DE8-222D-2D4D-A204859F3428}"/>
              </a:ext>
            </a:extLst>
          </p:cNvPr>
          <p:cNvPicPr>
            <a:picLocks noRot="1" noChangeAspect="1"/>
          </p:cNvPicPr>
          <p:nvPr>
            <a:videoFile r:link="rId1"/>
          </p:nvPr>
        </p:nvPicPr>
        <p:blipFill>
          <a:blip r:embed="rId5"/>
          <a:stretch>
            <a:fillRect/>
          </a:stretch>
        </p:blipFill>
        <p:spPr>
          <a:xfrm>
            <a:off x="1437710" y="380583"/>
            <a:ext cx="15307434" cy="8648700"/>
          </a:xfrm>
          <a:prstGeom prst="rect">
            <a:avLst/>
          </a:prstGeom>
        </p:spPr>
      </p:pic>
      <p:sp>
        <p:nvSpPr>
          <p:cNvPr id="9" name="TextBox 8">
            <a:extLst>
              <a:ext uri="{FF2B5EF4-FFF2-40B4-BE49-F238E27FC236}">
                <a16:creationId xmlns:a16="http://schemas.microsoft.com/office/drawing/2014/main" id="{8E3D2E68-0CA2-AC92-6F1C-6139675A4401}"/>
              </a:ext>
            </a:extLst>
          </p:cNvPr>
          <p:cNvSpPr txBox="1"/>
          <p:nvPr/>
        </p:nvSpPr>
        <p:spPr>
          <a:xfrm>
            <a:off x="1219200" y="9486900"/>
            <a:ext cx="1630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Pilgrim Way Official Lyric Video” Writers: Nick &amp; Becky Drake and Mark Powley. © 2025 songsforschools.com. Admin by songsolutions.org. CCLI 7275056</a:t>
            </a:r>
          </a:p>
        </p:txBody>
      </p:sp>
    </p:spTree>
    <p:extLst>
      <p:ext uri="{BB962C8B-B14F-4D97-AF65-F5344CB8AC3E}">
        <p14:creationId xmlns:p14="http://schemas.microsoft.com/office/powerpoint/2010/main" val="17137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5CC0FAEC-4A61-29C6-142A-4713C71DACA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EFD51C-7F39-7F4F-9F13-6FC58AF89500}"/>
              </a:ext>
            </a:extLst>
          </p:cNvPr>
          <p:cNvGrpSpPr/>
          <p:nvPr/>
        </p:nvGrpSpPr>
        <p:grpSpPr>
          <a:xfrm rot="73957">
            <a:off x="9314069" y="5643469"/>
            <a:ext cx="8172950" cy="3824917"/>
            <a:chOff x="0" y="0"/>
            <a:chExt cx="10897267" cy="5099889"/>
          </a:xfrm>
        </p:grpSpPr>
        <p:grpSp>
          <p:nvGrpSpPr>
            <p:cNvPr id="3" name="Group 3">
              <a:extLst>
                <a:ext uri="{FF2B5EF4-FFF2-40B4-BE49-F238E27FC236}">
                  <a16:creationId xmlns:a16="http://schemas.microsoft.com/office/drawing/2014/main" id="{2FE7CA03-D0DC-1809-056E-203E2E98E8D2}"/>
                </a:ext>
              </a:extLst>
            </p:cNvPr>
            <p:cNvGrpSpPr/>
            <p:nvPr/>
          </p:nvGrpSpPr>
          <p:grpSpPr>
            <a:xfrm>
              <a:off x="0" y="0"/>
              <a:ext cx="10897267" cy="5099889"/>
              <a:chOff x="0" y="0"/>
              <a:chExt cx="2069126" cy="968345"/>
            </a:xfrm>
          </p:grpSpPr>
          <p:sp>
            <p:nvSpPr>
              <p:cNvPr id="4" name="Freeform 4">
                <a:extLst>
                  <a:ext uri="{FF2B5EF4-FFF2-40B4-BE49-F238E27FC236}">
                    <a16:creationId xmlns:a16="http://schemas.microsoft.com/office/drawing/2014/main" id="{FF6ADECD-3C4E-3671-5B19-755017CECED5}"/>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D13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BC6D58D0-5134-2029-9FCE-947C734A9FC8}"/>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BC8467FF-76D5-CEF0-6C50-2C515ACE39DC}"/>
                </a:ext>
              </a:extLst>
            </p:cNvPr>
            <p:cNvGrpSpPr/>
            <p:nvPr/>
          </p:nvGrpSpPr>
          <p:grpSpPr>
            <a:xfrm>
              <a:off x="211488" y="176225"/>
              <a:ext cx="10474291" cy="4773864"/>
              <a:chOff x="0" y="0"/>
              <a:chExt cx="6102748" cy="2781461"/>
            </a:xfrm>
          </p:grpSpPr>
          <p:sp>
            <p:nvSpPr>
              <p:cNvPr id="7" name="Freeform 7">
                <a:extLst>
                  <a:ext uri="{FF2B5EF4-FFF2-40B4-BE49-F238E27FC236}">
                    <a16:creationId xmlns:a16="http://schemas.microsoft.com/office/drawing/2014/main" id="{C00B40C5-4BA8-2225-98C2-E483758BB277}"/>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4AAE4673-B52C-433B-EA0C-A61F1F06D904}"/>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 name="Group 9">
            <a:extLst>
              <a:ext uri="{FF2B5EF4-FFF2-40B4-BE49-F238E27FC236}">
                <a16:creationId xmlns:a16="http://schemas.microsoft.com/office/drawing/2014/main" id="{709ADD18-33B4-65B3-434E-EF1859017D55}"/>
              </a:ext>
            </a:extLst>
          </p:cNvPr>
          <p:cNvGrpSpPr/>
          <p:nvPr/>
        </p:nvGrpSpPr>
        <p:grpSpPr>
          <a:xfrm>
            <a:off x="797122" y="5714403"/>
            <a:ext cx="8172950" cy="3824917"/>
            <a:chOff x="0" y="0"/>
            <a:chExt cx="10897267" cy="5099889"/>
          </a:xfrm>
        </p:grpSpPr>
        <p:grpSp>
          <p:nvGrpSpPr>
            <p:cNvPr id="10" name="Group 10">
              <a:extLst>
                <a:ext uri="{FF2B5EF4-FFF2-40B4-BE49-F238E27FC236}">
                  <a16:creationId xmlns:a16="http://schemas.microsoft.com/office/drawing/2014/main" id="{8A2BD43E-6F08-41ED-BFB0-A34883894B88}"/>
                </a:ext>
              </a:extLst>
            </p:cNvPr>
            <p:cNvGrpSpPr/>
            <p:nvPr/>
          </p:nvGrpSpPr>
          <p:grpSpPr>
            <a:xfrm>
              <a:off x="0" y="0"/>
              <a:ext cx="10897267" cy="5099889"/>
              <a:chOff x="0" y="0"/>
              <a:chExt cx="2069126" cy="968345"/>
            </a:xfrm>
          </p:grpSpPr>
          <p:sp>
            <p:nvSpPr>
              <p:cNvPr id="11" name="Freeform 11">
                <a:extLst>
                  <a:ext uri="{FF2B5EF4-FFF2-40B4-BE49-F238E27FC236}">
                    <a16:creationId xmlns:a16="http://schemas.microsoft.com/office/drawing/2014/main" id="{08BD0D9A-5397-16A2-599A-B436803F145E}"/>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953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F866164D-5729-66E4-AA44-04904D59E659}"/>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a:extLst>
                <a:ext uri="{FF2B5EF4-FFF2-40B4-BE49-F238E27FC236}">
                  <a16:creationId xmlns:a16="http://schemas.microsoft.com/office/drawing/2014/main" id="{5A25DE27-7999-8B3D-364C-14D31E663BBE}"/>
                </a:ext>
              </a:extLst>
            </p:cNvPr>
            <p:cNvGrpSpPr/>
            <p:nvPr/>
          </p:nvGrpSpPr>
          <p:grpSpPr>
            <a:xfrm>
              <a:off x="211488" y="176225"/>
              <a:ext cx="10474291" cy="4773864"/>
              <a:chOff x="0" y="0"/>
              <a:chExt cx="6102748" cy="2781461"/>
            </a:xfrm>
          </p:grpSpPr>
          <p:sp>
            <p:nvSpPr>
              <p:cNvPr id="14" name="Freeform 14">
                <a:extLst>
                  <a:ext uri="{FF2B5EF4-FFF2-40B4-BE49-F238E27FC236}">
                    <a16:creationId xmlns:a16="http://schemas.microsoft.com/office/drawing/2014/main" id="{EE3FAE26-535A-F65E-6E9C-A84E48352F12}"/>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594742B0-1484-F767-FD93-21ED856FEC90}"/>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 name="Group 16">
            <a:extLst>
              <a:ext uri="{FF2B5EF4-FFF2-40B4-BE49-F238E27FC236}">
                <a16:creationId xmlns:a16="http://schemas.microsoft.com/office/drawing/2014/main" id="{53EB57D6-ABDA-FFF2-B15A-F2307E753C03}"/>
              </a:ext>
            </a:extLst>
          </p:cNvPr>
          <p:cNvGrpSpPr/>
          <p:nvPr/>
        </p:nvGrpSpPr>
        <p:grpSpPr>
          <a:xfrm rot="68291">
            <a:off x="761655" y="1678261"/>
            <a:ext cx="8172950" cy="3824917"/>
            <a:chOff x="0" y="0"/>
            <a:chExt cx="10897267" cy="5099889"/>
          </a:xfrm>
        </p:grpSpPr>
        <p:grpSp>
          <p:nvGrpSpPr>
            <p:cNvPr id="17" name="Group 17">
              <a:extLst>
                <a:ext uri="{FF2B5EF4-FFF2-40B4-BE49-F238E27FC236}">
                  <a16:creationId xmlns:a16="http://schemas.microsoft.com/office/drawing/2014/main" id="{98B1C562-C060-E601-E542-3EF395AE35C0}"/>
                </a:ext>
              </a:extLst>
            </p:cNvPr>
            <p:cNvGrpSpPr/>
            <p:nvPr/>
          </p:nvGrpSpPr>
          <p:grpSpPr>
            <a:xfrm>
              <a:off x="0" y="0"/>
              <a:ext cx="10897267" cy="5099889"/>
              <a:chOff x="0" y="0"/>
              <a:chExt cx="2069126" cy="968345"/>
            </a:xfrm>
          </p:grpSpPr>
          <p:sp>
            <p:nvSpPr>
              <p:cNvPr id="18" name="Freeform 18">
                <a:extLst>
                  <a:ext uri="{FF2B5EF4-FFF2-40B4-BE49-F238E27FC236}">
                    <a16:creationId xmlns:a16="http://schemas.microsoft.com/office/drawing/2014/main" id="{208065DF-49D3-785B-BCCC-1192B0A5E50D}"/>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84252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62B2D2DE-E3EA-5796-754F-67A114EEAFCC}"/>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a:extLst>
                <a:ext uri="{FF2B5EF4-FFF2-40B4-BE49-F238E27FC236}">
                  <a16:creationId xmlns:a16="http://schemas.microsoft.com/office/drawing/2014/main" id="{5B0CE9E7-2F26-CAA4-4111-2BF2FDCA77B8}"/>
                </a:ext>
              </a:extLst>
            </p:cNvPr>
            <p:cNvGrpSpPr/>
            <p:nvPr/>
          </p:nvGrpSpPr>
          <p:grpSpPr>
            <a:xfrm>
              <a:off x="211488" y="163013"/>
              <a:ext cx="10474291" cy="4773864"/>
              <a:chOff x="0" y="0"/>
              <a:chExt cx="6102748" cy="2781461"/>
            </a:xfrm>
          </p:grpSpPr>
          <p:sp>
            <p:nvSpPr>
              <p:cNvPr id="21" name="Freeform 21">
                <a:extLst>
                  <a:ext uri="{FF2B5EF4-FFF2-40B4-BE49-F238E27FC236}">
                    <a16:creationId xmlns:a16="http://schemas.microsoft.com/office/drawing/2014/main" id="{6C89569C-176F-9FCD-7558-F261DDACC688}"/>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B0980994-4169-D0B6-4BEF-2D19B2CC1DF0}"/>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3" name="Group 23">
            <a:extLst>
              <a:ext uri="{FF2B5EF4-FFF2-40B4-BE49-F238E27FC236}">
                <a16:creationId xmlns:a16="http://schemas.microsoft.com/office/drawing/2014/main" id="{8025A875-94EA-20CD-63C0-FA516BFD6483}"/>
              </a:ext>
            </a:extLst>
          </p:cNvPr>
          <p:cNvGrpSpPr/>
          <p:nvPr/>
        </p:nvGrpSpPr>
        <p:grpSpPr>
          <a:xfrm rot="-42458">
            <a:off x="9367269" y="1571860"/>
            <a:ext cx="8172950" cy="3824917"/>
            <a:chOff x="0" y="0"/>
            <a:chExt cx="10897267" cy="5099889"/>
          </a:xfrm>
        </p:grpSpPr>
        <p:grpSp>
          <p:nvGrpSpPr>
            <p:cNvPr id="24" name="Group 24">
              <a:extLst>
                <a:ext uri="{FF2B5EF4-FFF2-40B4-BE49-F238E27FC236}">
                  <a16:creationId xmlns:a16="http://schemas.microsoft.com/office/drawing/2014/main" id="{A7478A0A-8616-CB03-961E-EA96D2D13D4B}"/>
                </a:ext>
              </a:extLst>
            </p:cNvPr>
            <p:cNvGrpSpPr/>
            <p:nvPr/>
          </p:nvGrpSpPr>
          <p:grpSpPr>
            <a:xfrm>
              <a:off x="0" y="0"/>
              <a:ext cx="10897267" cy="5099889"/>
              <a:chOff x="0" y="0"/>
              <a:chExt cx="2069126" cy="968345"/>
            </a:xfrm>
          </p:grpSpPr>
          <p:sp>
            <p:nvSpPr>
              <p:cNvPr id="25" name="Freeform 25">
                <a:extLst>
                  <a:ext uri="{FF2B5EF4-FFF2-40B4-BE49-F238E27FC236}">
                    <a16:creationId xmlns:a16="http://schemas.microsoft.com/office/drawing/2014/main" id="{07FC9702-A34D-02C4-8E4D-2E27858A1C13}"/>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a:extLst>
                  <a:ext uri="{FF2B5EF4-FFF2-40B4-BE49-F238E27FC236}">
                    <a16:creationId xmlns:a16="http://schemas.microsoft.com/office/drawing/2014/main" id="{E02C9404-FDB6-65F9-97F0-DED5B783FCD2}"/>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a:extLst>
                <a:ext uri="{FF2B5EF4-FFF2-40B4-BE49-F238E27FC236}">
                  <a16:creationId xmlns:a16="http://schemas.microsoft.com/office/drawing/2014/main" id="{53530D63-1186-C628-5C54-D53D972C52FF}"/>
                </a:ext>
              </a:extLst>
            </p:cNvPr>
            <p:cNvGrpSpPr/>
            <p:nvPr/>
          </p:nvGrpSpPr>
          <p:grpSpPr>
            <a:xfrm>
              <a:off x="211488" y="163013"/>
              <a:ext cx="10474291" cy="4773864"/>
              <a:chOff x="0" y="0"/>
              <a:chExt cx="6102748" cy="2781461"/>
            </a:xfrm>
          </p:grpSpPr>
          <p:sp>
            <p:nvSpPr>
              <p:cNvPr id="28" name="Freeform 28">
                <a:extLst>
                  <a:ext uri="{FF2B5EF4-FFF2-40B4-BE49-F238E27FC236}">
                    <a16:creationId xmlns:a16="http://schemas.microsoft.com/office/drawing/2014/main" id="{998052F2-512A-B168-68B2-7DA153FA8186}"/>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a:extLst>
                  <a:ext uri="{FF2B5EF4-FFF2-40B4-BE49-F238E27FC236}">
                    <a16:creationId xmlns:a16="http://schemas.microsoft.com/office/drawing/2014/main" id="{55D469AB-9823-C6F0-1B83-983081159737}"/>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0" name="Freeform 30">
            <a:extLst>
              <a:ext uri="{FF2B5EF4-FFF2-40B4-BE49-F238E27FC236}">
                <a16:creationId xmlns:a16="http://schemas.microsoft.com/office/drawing/2014/main" id="{537B79F7-26E6-D84A-3445-E1F46724690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a:extLst>
              <a:ext uri="{FF2B5EF4-FFF2-40B4-BE49-F238E27FC236}">
                <a16:creationId xmlns:a16="http://schemas.microsoft.com/office/drawing/2014/main" id="{4FC097C4-B44F-FE92-BA1A-16FAFF0816CC}"/>
              </a:ext>
            </a:extLst>
          </p:cNvPr>
          <p:cNvSpPr txBox="1"/>
          <p:nvPr/>
        </p:nvSpPr>
        <p:spPr>
          <a:xfrm>
            <a:off x="6622409" y="481296"/>
            <a:ext cx="5431024" cy="711659"/>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US" sz="5036" b="1" i="0" u="none" strike="noStrike" kern="1200" cap="none" spc="-125"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Further Activities:</a:t>
            </a:r>
          </a:p>
        </p:txBody>
      </p:sp>
      <p:sp>
        <p:nvSpPr>
          <p:cNvPr id="32" name="TextBox 32">
            <a:extLst>
              <a:ext uri="{FF2B5EF4-FFF2-40B4-BE49-F238E27FC236}">
                <a16:creationId xmlns:a16="http://schemas.microsoft.com/office/drawing/2014/main" id="{0E2540C3-0DB1-F0CF-F690-2D8F16809257}"/>
              </a:ext>
            </a:extLst>
          </p:cNvPr>
          <p:cNvSpPr txBox="1"/>
          <p:nvPr/>
        </p:nvSpPr>
        <p:spPr>
          <a:xfrm>
            <a:off x="9834533" y="1953924"/>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Reflect</a:t>
            </a:r>
          </a:p>
        </p:txBody>
      </p:sp>
      <p:sp>
        <p:nvSpPr>
          <p:cNvPr id="33" name="TextBox 33">
            <a:extLst>
              <a:ext uri="{FF2B5EF4-FFF2-40B4-BE49-F238E27FC236}">
                <a16:creationId xmlns:a16="http://schemas.microsoft.com/office/drawing/2014/main" id="{B65034D2-9850-7193-E67C-1777E469E2D7}"/>
              </a:ext>
            </a:extLst>
          </p:cNvPr>
          <p:cNvSpPr txBox="1"/>
          <p:nvPr/>
        </p:nvSpPr>
        <p:spPr>
          <a:xfrm>
            <a:off x="1128039"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Create</a:t>
            </a:r>
          </a:p>
        </p:txBody>
      </p:sp>
      <p:sp>
        <p:nvSpPr>
          <p:cNvPr id="34" name="TextBox 34">
            <a:extLst>
              <a:ext uri="{FF2B5EF4-FFF2-40B4-BE49-F238E27FC236}">
                <a16:creationId xmlns:a16="http://schemas.microsoft.com/office/drawing/2014/main" id="{E48BA92D-B27A-8C00-6F94-D833338C13C8}"/>
              </a:ext>
            </a:extLst>
          </p:cNvPr>
          <p:cNvSpPr txBox="1"/>
          <p:nvPr/>
        </p:nvSpPr>
        <p:spPr>
          <a:xfrm>
            <a:off x="9834533"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Act</a:t>
            </a:r>
          </a:p>
        </p:txBody>
      </p:sp>
      <p:sp>
        <p:nvSpPr>
          <p:cNvPr id="35" name="TextBox 35">
            <a:extLst>
              <a:ext uri="{FF2B5EF4-FFF2-40B4-BE49-F238E27FC236}">
                <a16:creationId xmlns:a16="http://schemas.microsoft.com/office/drawing/2014/main" id="{8D28B58B-A454-59C7-D075-7DA4351525E3}"/>
              </a:ext>
            </a:extLst>
          </p:cNvPr>
          <p:cNvSpPr txBox="1"/>
          <p:nvPr/>
        </p:nvSpPr>
        <p:spPr>
          <a:xfrm>
            <a:off x="1128039" y="1953924"/>
            <a:ext cx="3230935"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Discover</a:t>
            </a:r>
          </a:p>
        </p:txBody>
      </p:sp>
      <p:sp>
        <p:nvSpPr>
          <p:cNvPr id="36" name="TextBox 36">
            <a:extLst>
              <a:ext uri="{FF2B5EF4-FFF2-40B4-BE49-F238E27FC236}">
                <a16:creationId xmlns:a16="http://schemas.microsoft.com/office/drawing/2014/main" id="{1A5045E0-2CFD-7D97-B0E8-4717BB210890}"/>
              </a:ext>
            </a:extLst>
          </p:cNvPr>
          <p:cNvSpPr txBox="1"/>
          <p:nvPr/>
        </p:nvSpPr>
        <p:spPr>
          <a:xfrm>
            <a:off x="1128039" y="3140910"/>
            <a:ext cx="7647950" cy="1859483"/>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Find out about someone whose faith gives a strong direction to their life. </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Discover how their faith helps them to make a difference in the world or their local community.</a:t>
            </a:r>
          </a:p>
        </p:txBody>
      </p:sp>
      <p:sp>
        <p:nvSpPr>
          <p:cNvPr id="37" name="TextBox 37">
            <a:extLst>
              <a:ext uri="{FF2B5EF4-FFF2-40B4-BE49-F238E27FC236}">
                <a16:creationId xmlns:a16="http://schemas.microsoft.com/office/drawing/2014/main" id="{FD1FA1BE-B079-3E66-25E1-214305CA9547}"/>
              </a:ext>
            </a:extLst>
          </p:cNvPr>
          <p:cNvSpPr txBox="1"/>
          <p:nvPr/>
        </p:nvSpPr>
        <p:spPr>
          <a:xfrm>
            <a:off x="1128039" y="6920480"/>
            <a:ext cx="7439970" cy="2231380"/>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Take some time to reflect on who or what gives you direction in your life.</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Make a map or timeline of your life’s journey with these ideas and include where you would like to go in the future.</a:t>
            </a:r>
          </a:p>
        </p:txBody>
      </p:sp>
      <p:sp>
        <p:nvSpPr>
          <p:cNvPr id="38" name="TextBox 38">
            <a:extLst>
              <a:ext uri="{FF2B5EF4-FFF2-40B4-BE49-F238E27FC236}">
                <a16:creationId xmlns:a16="http://schemas.microsoft.com/office/drawing/2014/main" id="{73FAE708-528A-23BB-8AB3-DE5F5E8B8701}"/>
              </a:ext>
            </a:extLst>
          </p:cNvPr>
          <p:cNvSpPr txBox="1"/>
          <p:nvPr/>
        </p:nvSpPr>
        <p:spPr>
          <a:xfrm>
            <a:off x="9834533" y="6920480"/>
            <a:ext cx="7439970" cy="2231380"/>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Share with others about a cause you are passionate about.</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Create a map or guide that might help younger pupils, or siblings with an issue they are struggling with.</a:t>
            </a:r>
          </a:p>
        </p:txBody>
      </p:sp>
      <p:sp>
        <p:nvSpPr>
          <p:cNvPr id="39" name="TextBox 39">
            <a:extLst>
              <a:ext uri="{FF2B5EF4-FFF2-40B4-BE49-F238E27FC236}">
                <a16:creationId xmlns:a16="http://schemas.microsoft.com/office/drawing/2014/main" id="{D0123887-7B71-0A31-7241-0E6D47FA71D7}"/>
              </a:ext>
            </a:extLst>
          </p:cNvPr>
          <p:cNvSpPr txBox="1"/>
          <p:nvPr/>
        </p:nvSpPr>
        <p:spPr>
          <a:xfrm>
            <a:off x="9834533" y="3140910"/>
            <a:ext cx="7647950" cy="2231380"/>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What are you passionate about? What is really important to you?</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How can you raise awareness about this issue, in your school or local community?</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 </a:t>
            </a:r>
          </a:p>
        </p:txBody>
      </p:sp>
    </p:spTree>
    <p:extLst>
      <p:ext uri="{BB962C8B-B14F-4D97-AF65-F5344CB8AC3E}">
        <p14:creationId xmlns:p14="http://schemas.microsoft.com/office/powerpoint/2010/main" val="426059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a:off x="245409" y="282414"/>
            <a:ext cx="17692037" cy="9638071"/>
            <a:chOff x="0" y="0"/>
            <a:chExt cx="4562348" cy="2485437"/>
          </a:xfrm>
        </p:grpSpPr>
        <p:sp>
          <p:nvSpPr>
            <p:cNvPr id="3" name="Freeform 3"/>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4" name="TextBox 4"/>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32866" y="1545580"/>
            <a:ext cx="6740009" cy="8533067"/>
          </a:xfrm>
          <a:custGeom>
            <a:avLst/>
            <a:gdLst/>
            <a:ahLst/>
            <a:cxnLst/>
            <a:rect l="l" t="t" r="r" b="b"/>
            <a:pathLst>
              <a:path w="6740009" h="8533067">
                <a:moveTo>
                  <a:pt x="0" y="0"/>
                </a:moveTo>
                <a:lnTo>
                  <a:pt x="6740009" y="0"/>
                </a:lnTo>
                <a:lnTo>
                  <a:pt x="6740009" y="8533067"/>
                </a:lnTo>
                <a:lnTo>
                  <a:pt x="0" y="8533067"/>
                </a:lnTo>
                <a:lnTo>
                  <a:pt x="0" y="0"/>
                </a:lnTo>
                <a:close/>
              </a:path>
            </a:pathLst>
          </a:custGeom>
          <a:blipFill>
            <a:blip r:embed="rId2">
              <a:alphaModFix amt="20999"/>
            </a:blip>
            <a:stretch>
              <a:fillRect l="-2223" r="-2223"/>
            </a:stretch>
          </a:blipFill>
        </p:spPr>
        <p:txBody>
          <a:bodyPr/>
          <a:lstStyle/>
          <a:p>
            <a:endParaRPr lang="en-GB"/>
          </a:p>
        </p:txBody>
      </p:sp>
      <p:grpSp>
        <p:nvGrpSpPr>
          <p:cNvPr id="6" name="Group 6"/>
          <p:cNvGrpSpPr/>
          <p:nvPr/>
        </p:nvGrpSpPr>
        <p:grpSpPr>
          <a:xfrm>
            <a:off x="11032866" y="1028700"/>
            <a:ext cx="6064296" cy="8229600"/>
            <a:chOff x="0" y="0"/>
            <a:chExt cx="1597181" cy="2167467"/>
          </a:xfrm>
        </p:grpSpPr>
        <p:sp>
          <p:nvSpPr>
            <p:cNvPr id="7" name="Freeform 7"/>
            <p:cNvSpPr/>
            <p:nvPr/>
          </p:nvSpPr>
          <p:spPr>
            <a:xfrm>
              <a:off x="0" y="0"/>
              <a:ext cx="1597181" cy="2167467"/>
            </a:xfrm>
            <a:custGeom>
              <a:avLst/>
              <a:gdLst/>
              <a:ahLst/>
              <a:cxnLst/>
              <a:rect l="l" t="t" r="r" b="b"/>
              <a:pathLst>
                <a:path w="1597181" h="2167467">
                  <a:moveTo>
                    <a:pt x="34469" y="0"/>
                  </a:moveTo>
                  <a:lnTo>
                    <a:pt x="1562712" y="0"/>
                  </a:lnTo>
                  <a:cubicBezTo>
                    <a:pt x="1571853" y="0"/>
                    <a:pt x="1580621" y="3632"/>
                    <a:pt x="1587085" y="10096"/>
                  </a:cubicBezTo>
                  <a:cubicBezTo>
                    <a:pt x="1593549" y="16560"/>
                    <a:pt x="1597181" y="25327"/>
                    <a:pt x="1597181" y="34469"/>
                  </a:cubicBezTo>
                  <a:lnTo>
                    <a:pt x="1597181" y="2132998"/>
                  </a:lnTo>
                  <a:cubicBezTo>
                    <a:pt x="1597181" y="2152034"/>
                    <a:pt x="1581749" y="2167467"/>
                    <a:pt x="1562712" y="2167467"/>
                  </a:cubicBezTo>
                  <a:lnTo>
                    <a:pt x="34469" y="2167467"/>
                  </a:lnTo>
                  <a:cubicBezTo>
                    <a:pt x="15432" y="2167467"/>
                    <a:pt x="0" y="2152034"/>
                    <a:pt x="0" y="2132998"/>
                  </a:cubicBezTo>
                  <a:lnTo>
                    <a:pt x="0" y="34469"/>
                  </a:lnTo>
                  <a:cubicBezTo>
                    <a:pt x="0" y="15432"/>
                    <a:pt x="15432" y="0"/>
                    <a:pt x="34469" y="0"/>
                  </a:cubicBezTo>
                  <a:close/>
                </a:path>
              </a:pathLst>
            </a:custGeom>
            <a:solidFill>
              <a:srgbClr val="D6B185"/>
            </a:solidFill>
          </p:spPr>
          <p:txBody>
            <a:bodyPr/>
            <a:lstStyle/>
            <a:p>
              <a:endParaRPr lang="en-GB"/>
            </a:p>
          </p:txBody>
        </p:sp>
        <p:sp>
          <p:nvSpPr>
            <p:cNvPr id="8" name="TextBox 8"/>
            <p:cNvSpPr txBox="1"/>
            <p:nvPr/>
          </p:nvSpPr>
          <p:spPr>
            <a:xfrm>
              <a:off x="0" y="-38100"/>
              <a:ext cx="1597181" cy="220556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endParaRPr lang="en-GB"/>
          </a:p>
        </p:txBody>
      </p:sp>
      <p:sp>
        <p:nvSpPr>
          <p:cNvPr id="10" name="Freeform 10"/>
          <p:cNvSpPr/>
          <p:nvPr/>
        </p:nvSpPr>
        <p:spPr>
          <a:xfrm>
            <a:off x="11881177"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stretch>
              <a:fillRect l="-15152" t="-8061" r="-277819" b="-111616"/>
            </a:stretch>
          </a:blipFill>
          <a:ln cap="sq">
            <a:noFill/>
            <a:prstDash val="solid"/>
            <a:miter/>
          </a:ln>
        </p:spPr>
        <p:txBody>
          <a:bodyPr/>
          <a:lstStyle/>
          <a:p>
            <a:endParaRPr lang="en-GB"/>
          </a:p>
        </p:txBody>
      </p:sp>
      <p:sp>
        <p:nvSpPr>
          <p:cNvPr id="11" name="Freeform 11"/>
          <p:cNvSpPr/>
          <p:nvPr/>
        </p:nvSpPr>
        <p:spPr>
          <a:xfrm>
            <a:off x="14430529"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5">
              <a:alphaModFix amt="19999"/>
            </a:blip>
            <a:stretch>
              <a:fillRect l="-232807" t="-113550" r="-60163" b="-6128"/>
            </a:stretch>
          </a:blipFill>
          <a:ln cap="sq">
            <a:noFill/>
            <a:prstDash val="solid"/>
            <a:miter/>
          </a:ln>
        </p:spPr>
        <p:txBody>
          <a:bodyPr/>
          <a:lstStyle/>
          <a:p>
            <a:endParaRPr lang="en-GB"/>
          </a:p>
        </p:txBody>
      </p:sp>
      <p:sp>
        <p:nvSpPr>
          <p:cNvPr id="12" name="Freeform 12"/>
          <p:cNvSpPr/>
          <p:nvPr/>
        </p:nvSpPr>
        <p:spPr>
          <a:xfrm>
            <a:off x="11881177" y="1734685"/>
            <a:ext cx="2041796" cy="2024749"/>
          </a:xfrm>
          <a:custGeom>
            <a:avLst/>
            <a:gdLst/>
            <a:ahLst/>
            <a:cxnLst/>
            <a:rect l="l" t="t" r="r" b="b"/>
            <a:pathLst>
              <a:path w="2041796" h="2024749">
                <a:moveTo>
                  <a:pt x="0" y="0"/>
                </a:moveTo>
                <a:lnTo>
                  <a:pt x="2041796" y="0"/>
                </a:lnTo>
                <a:lnTo>
                  <a:pt x="2041796" y="2024749"/>
                </a:lnTo>
                <a:lnTo>
                  <a:pt x="0" y="2024749"/>
                </a:lnTo>
                <a:lnTo>
                  <a:pt x="0" y="0"/>
                </a:lnTo>
                <a:close/>
              </a:path>
            </a:pathLst>
          </a:custGeom>
          <a:blipFill>
            <a:blip r:embed="rId5">
              <a:alphaModFix amt="19999"/>
            </a:blip>
            <a:stretch>
              <a:fillRect l="-112572" t="-8304" r="-171565" b="-109592"/>
            </a:stretch>
          </a:blipFill>
          <a:ln cap="sq">
            <a:noFill/>
            <a:prstDash val="solid"/>
            <a:miter/>
          </a:ln>
        </p:spPr>
        <p:txBody>
          <a:bodyPr/>
          <a:lstStyle/>
          <a:p>
            <a:endParaRPr lang="en-GB"/>
          </a:p>
        </p:txBody>
      </p:sp>
      <p:sp>
        <p:nvSpPr>
          <p:cNvPr id="13" name="Freeform 13"/>
          <p:cNvSpPr/>
          <p:nvPr/>
        </p:nvSpPr>
        <p:spPr>
          <a:xfrm>
            <a:off x="1441224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5">
              <a:alphaModFix amt="19999"/>
            </a:blip>
            <a:stretch>
              <a:fillRect l="-220087" t="-11844" r="-69339" b="-109052"/>
            </a:stretch>
          </a:blipFill>
          <a:ln cap="sq">
            <a:noFill/>
            <a:prstDash val="solid"/>
            <a:miter/>
          </a:ln>
        </p:spPr>
        <p:txBody>
          <a:bodyPr/>
          <a:lstStyle/>
          <a:p>
            <a:endParaRPr lang="en-GB"/>
          </a:p>
        </p:txBody>
      </p:sp>
      <p:sp>
        <p:nvSpPr>
          <p:cNvPr id="14" name="Freeform 14"/>
          <p:cNvSpPr/>
          <p:nvPr/>
        </p:nvSpPr>
        <p:spPr>
          <a:xfrm>
            <a:off x="1188117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5">
              <a:alphaModFix amt="19999"/>
            </a:blip>
            <a:stretch>
              <a:fillRect l="-16214" t="-103174" r="-257190" b="-8633"/>
            </a:stretch>
          </a:blipFill>
          <a:ln cap="sq">
            <a:noFill/>
            <a:prstDash val="solid"/>
            <a:miter/>
          </a:ln>
        </p:spPr>
        <p:txBody>
          <a:bodyPr/>
          <a:lstStyle/>
          <a:p>
            <a:endParaRPr lang="en-GB"/>
          </a:p>
        </p:txBody>
      </p:sp>
      <p:sp>
        <p:nvSpPr>
          <p:cNvPr id="15" name="Freeform 15"/>
          <p:cNvSpPr/>
          <p:nvPr/>
        </p:nvSpPr>
        <p:spPr>
          <a:xfrm>
            <a:off x="14177383" y="1849591"/>
            <a:ext cx="2077338" cy="2041303"/>
          </a:xfrm>
          <a:custGeom>
            <a:avLst/>
            <a:gdLst/>
            <a:ahLst/>
            <a:cxnLst/>
            <a:rect l="l" t="t" r="r" b="b"/>
            <a:pathLst>
              <a:path w="2077338" h="2041303">
                <a:moveTo>
                  <a:pt x="0" y="0"/>
                </a:moveTo>
                <a:lnTo>
                  <a:pt x="2077338" y="0"/>
                </a:lnTo>
                <a:lnTo>
                  <a:pt x="2077338" y="2041302"/>
                </a:lnTo>
                <a:lnTo>
                  <a:pt x="0" y="2041302"/>
                </a:lnTo>
                <a:lnTo>
                  <a:pt x="0" y="0"/>
                </a:lnTo>
                <a:close/>
              </a:path>
            </a:pathLst>
          </a:custGeom>
          <a:blipFill>
            <a:blip r:embed="rId5">
              <a:alphaModFix amt="19999"/>
            </a:blip>
            <a:stretch>
              <a:fillRect l="-111970" t="-105543" r="-155045" b="-4547"/>
            </a:stretch>
          </a:blipFill>
          <a:ln cap="sq">
            <a:noFill/>
            <a:prstDash val="solid"/>
            <a:miter/>
          </a:ln>
        </p:spPr>
        <p:txBody>
          <a:bodyPr/>
          <a:lstStyle/>
          <a:p>
            <a:endParaRPr lang="en-GB"/>
          </a:p>
        </p:txBody>
      </p:sp>
      <p:sp>
        <p:nvSpPr>
          <p:cNvPr id="16" name="AutoShape 16"/>
          <p:cNvSpPr/>
          <p:nvPr/>
        </p:nvSpPr>
        <p:spPr>
          <a:xfrm flipV="1">
            <a:off x="10146713" y="1028700"/>
            <a:ext cx="0" cy="8145499"/>
          </a:xfrm>
          <a:prstGeom prst="line">
            <a:avLst/>
          </a:prstGeom>
          <a:ln w="38100" cap="rnd">
            <a:solidFill>
              <a:srgbClr val="FAF9F3">
                <a:alpha val="49804"/>
              </a:srgbClr>
            </a:solidFill>
            <a:prstDash val="sysDash"/>
            <a:headEnd type="none" w="sm" len="sm"/>
            <a:tailEnd type="none" w="sm" len="sm"/>
          </a:ln>
        </p:spPr>
        <p:txBody>
          <a:bodyPr/>
          <a:lstStyle/>
          <a:p>
            <a:endParaRPr lang="en-GB"/>
          </a:p>
        </p:txBody>
      </p:sp>
      <p:sp>
        <p:nvSpPr>
          <p:cNvPr id="17" name="TextBox 17"/>
          <p:cNvSpPr txBox="1"/>
          <p:nvPr/>
        </p:nvSpPr>
        <p:spPr>
          <a:xfrm>
            <a:off x="1609859" y="3263211"/>
            <a:ext cx="6505136" cy="3036427"/>
          </a:xfrm>
          <a:prstGeom prst="rect">
            <a:avLst/>
          </a:prstGeom>
        </p:spPr>
        <p:txBody>
          <a:bodyPr lIns="0" tIns="0" rIns="0" bIns="0" rtlCol="0" anchor="t">
            <a:spAutoFit/>
          </a:bodyPr>
          <a:lstStyle/>
          <a:p>
            <a:pPr algn="l">
              <a:lnSpc>
                <a:spcPts val="11855"/>
              </a:lnSpc>
            </a:pPr>
            <a:r>
              <a:rPr lang="en-US" sz="10777" b="1" spc="-269">
                <a:solidFill>
                  <a:srgbClr val="FAF9F3"/>
                </a:solidFill>
                <a:latin typeface="Century Gothic Paneuropean Heavy"/>
                <a:ea typeface="Century Gothic Paneuropean Heavy"/>
                <a:cs typeface="Century Gothic Paneuropean Heavy"/>
                <a:sym typeface="Century Gothic Paneuropean Heavy"/>
              </a:rPr>
              <a:t>Pilgrim Pathways</a:t>
            </a:r>
          </a:p>
        </p:txBody>
      </p:sp>
      <p:sp>
        <p:nvSpPr>
          <p:cNvPr id="18" name="TextBox 18"/>
          <p:cNvSpPr txBox="1"/>
          <p:nvPr/>
        </p:nvSpPr>
        <p:spPr>
          <a:xfrm>
            <a:off x="1609859" y="6604626"/>
            <a:ext cx="8536853" cy="680085"/>
          </a:xfrm>
          <a:prstGeom prst="rect">
            <a:avLst/>
          </a:prstGeom>
        </p:spPr>
        <p:txBody>
          <a:bodyPr lIns="0" tIns="0" rIns="0" bIns="0" rtlCol="0" anchor="t">
            <a:spAutoFit/>
          </a:bodyPr>
          <a:lstStyle/>
          <a:p>
            <a:pPr algn="l">
              <a:lnSpc>
                <a:spcPts val="5280"/>
              </a:lnSpc>
            </a:pPr>
            <a:r>
              <a:rPr lang="en-US" sz="4800" spc="-120">
                <a:solidFill>
                  <a:srgbClr val="FAF9F3"/>
                </a:solidFill>
                <a:latin typeface="Century Gothic Paneuropean"/>
                <a:ea typeface="Century Gothic Paneuropean"/>
                <a:cs typeface="Century Gothic Paneuropean"/>
                <a:sym typeface="Century Gothic Paneuropean"/>
              </a:rPr>
              <a:t>Week Three: First Aid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9A188DAF-9A8B-FAB0-5BDE-C81EA631818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126480-55B3-65A8-987F-F27628316D71}"/>
              </a:ext>
            </a:extLst>
          </p:cNvPr>
          <p:cNvGrpSpPr/>
          <p:nvPr/>
        </p:nvGrpSpPr>
        <p:grpSpPr>
          <a:xfrm rot="-92470">
            <a:off x="1009650" y="1153427"/>
            <a:ext cx="8924031" cy="7965375"/>
            <a:chOff x="0" y="0"/>
            <a:chExt cx="2245190" cy="2004003"/>
          </a:xfrm>
        </p:grpSpPr>
        <p:sp>
          <p:nvSpPr>
            <p:cNvPr id="3" name="Freeform 3">
              <a:extLst>
                <a:ext uri="{FF2B5EF4-FFF2-40B4-BE49-F238E27FC236}">
                  <a16:creationId xmlns:a16="http://schemas.microsoft.com/office/drawing/2014/main" id="{52DC5EDE-2C2E-6DA1-9D8A-1CA11EBF78AE}"/>
                </a:ext>
              </a:extLst>
            </p:cNvPr>
            <p:cNvSpPr/>
            <p:nvPr/>
          </p:nvSpPr>
          <p:spPr>
            <a:xfrm>
              <a:off x="0" y="0"/>
              <a:ext cx="2245190" cy="2004003"/>
            </a:xfrm>
            <a:custGeom>
              <a:avLst/>
              <a:gdLst/>
              <a:ahLst/>
              <a:cxnLst/>
              <a:rect l="l" t="t" r="r" b="b"/>
              <a:pathLst>
                <a:path w="2245190" h="2004003">
                  <a:moveTo>
                    <a:pt x="23423" y="0"/>
                  </a:moveTo>
                  <a:lnTo>
                    <a:pt x="2221767" y="0"/>
                  </a:lnTo>
                  <a:cubicBezTo>
                    <a:pt x="2234703" y="0"/>
                    <a:pt x="2245190" y="10487"/>
                    <a:pt x="2245190" y="23423"/>
                  </a:cubicBezTo>
                  <a:lnTo>
                    <a:pt x="2245190" y="1980579"/>
                  </a:lnTo>
                  <a:cubicBezTo>
                    <a:pt x="2245190" y="1993516"/>
                    <a:pt x="2234703" y="2004003"/>
                    <a:pt x="2221767" y="2004003"/>
                  </a:cubicBezTo>
                  <a:lnTo>
                    <a:pt x="23423" y="2004003"/>
                  </a:lnTo>
                  <a:cubicBezTo>
                    <a:pt x="10487" y="2004003"/>
                    <a:pt x="0" y="1993516"/>
                    <a:pt x="0" y="1980579"/>
                  </a:cubicBezTo>
                  <a:lnTo>
                    <a:pt x="0" y="23423"/>
                  </a:lnTo>
                  <a:cubicBezTo>
                    <a:pt x="0" y="10487"/>
                    <a:pt x="10487" y="0"/>
                    <a:pt x="23423"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C903B7E-0B20-A97D-DAFD-327E36ADB2C8}"/>
                </a:ext>
              </a:extLst>
            </p:cNvPr>
            <p:cNvSpPr txBox="1"/>
            <p:nvPr/>
          </p:nvSpPr>
          <p:spPr>
            <a:xfrm>
              <a:off x="0" y="-38100"/>
              <a:ext cx="2245190" cy="204210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2A1CF28C-1F6C-1A21-C8BB-910A0780C45C}"/>
              </a:ext>
            </a:extLst>
          </p:cNvPr>
          <p:cNvGrpSpPr/>
          <p:nvPr/>
        </p:nvGrpSpPr>
        <p:grpSpPr>
          <a:xfrm rot="-92470">
            <a:off x="1183347" y="1361828"/>
            <a:ext cx="8577646" cy="7586056"/>
            <a:chOff x="0" y="0"/>
            <a:chExt cx="6622038" cy="5856549"/>
          </a:xfrm>
        </p:grpSpPr>
        <p:sp>
          <p:nvSpPr>
            <p:cNvPr id="6" name="Freeform 6">
              <a:extLst>
                <a:ext uri="{FF2B5EF4-FFF2-40B4-BE49-F238E27FC236}">
                  <a16:creationId xmlns:a16="http://schemas.microsoft.com/office/drawing/2014/main" id="{CA41AE38-FB2F-1195-6A84-AA2EDCF0C8AD}"/>
                </a:ext>
              </a:extLst>
            </p:cNvPr>
            <p:cNvSpPr/>
            <p:nvPr/>
          </p:nvSpPr>
          <p:spPr>
            <a:xfrm>
              <a:off x="0" y="0"/>
              <a:ext cx="6622038" cy="5856549"/>
            </a:xfrm>
            <a:custGeom>
              <a:avLst/>
              <a:gdLst/>
              <a:ahLst/>
              <a:cxnLst/>
              <a:rect l="l" t="t" r="r" b="b"/>
              <a:pathLst>
                <a:path w="6622038" h="5856549">
                  <a:moveTo>
                    <a:pt x="6622038" y="13539"/>
                  </a:moveTo>
                  <a:lnTo>
                    <a:pt x="6622038" y="5843010"/>
                  </a:lnTo>
                  <a:cubicBezTo>
                    <a:pt x="6622038" y="5846601"/>
                    <a:pt x="6620611" y="5850045"/>
                    <a:pt x="6618072" y="5852584"/>
                  </a:cubicBezTo>
                  <a:cubicBezTo>
                    <a:pt x="6615533" y="5855123"/>
                    <a:pt x="6612089" y="5856549"/>
                    <a:pt x="6608499" y="5856549"/>
                  </a:cubicBezTo>
                  <a:lnTo>
                    <a:pt x="13539" y="5856549"/>
                  </a:lnTo>
                  <a:cubicBezTo>
                    <a:pt x="9948" y="5856549"/>
                    <a:pt x="6504" y="5855123"/>
                    <a:pt x="3965" y="5852584"/>
                  </a:cubicBezTo>
                  <a:cubicBezTo>
                    <a:pt x="1426" y="5850045"/>
                    <a:pt x="0" y="5846601"/>
                    <a:pt x="0" y="5843010"/>
                  </a:cubicBezTo>
                  <a:lnTo>
                    <a:pt x="0" y="13539"/>
                  </a:lnTo>
                  <a:cubicBezTo>
                    <a:pt x="0" y="9948"/>
                    <a:pt x="1426" y="6504"/>
                    <a:pt x="3965" y="3965"/>
                  </a:cubicBezTo>
                  <a:cubicBezTo>
                    <a:pt x="6504" y="1426"/>
                    <a:pt x="9948" y="0"/>
                    <a:pt x="13539" y="0"/>
                  </a:cubicBezTo>
                  <a:lnTo>
                    <a:pt x="6608499" y="0"/>
                  </a:lnTo>
                  <a:cubicBezTo>
                    <a:pt x="6612089" y="0"/>
                    <a:pt x="6615533" y="1426"/>
                    <a:pt x="6618072" y="3965"/>
                  </a:cubicBezTo>
                  <a:cubicBezTo>
                    <a:pt x="6620611" y="6504"/>
                    <a:pt x="6622038" y="9948"/>
                    <a:pt x="6622038" y="13539"/>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0917A274-35A0-833D-19BF-F7509AE2CEF4}"/>
                </a:ext>
              </a:extLst>
            </p:cNvPr>
            <p:cNvSpPr txBox="1"/>
            <p:nvPr/>
          </p:nvSpPr>
          <p:spPr>
            <a:xfrm>
              <a:off x="0" y="-38100"/>
              <a:ext cx="6622038" cy="5894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27ED963F-40E9-8CFB-42F9-2B6A1AC1E1E6}"/>
              </a:ext>
            </a:extLst>
          </p:cNvPr>
          <p:cNvSpPr/>
          <p:nvPr/>
        </p:nvSpPr>
        <p:spPr>
          <a:xfrm>
            <a:off x="-952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9F8D299C-E164-C181-4B15-B4738BCD7C3C}"/>
              </a:ext>
            </a:extLst>
          </p:cNvPr>
          <p:cNvSpPr txBox="1"/>
          <p:nvPr/>
        </p:nvSpPr>
        <p:spPr>
          <a:xfrm>
            <a:off x="1784541" y="2503583"/>
            <a:ext cx="7374248" cy="5719514"/>
          </a:xfrm>
          <a:prstGeom prst="rect">
            <a:avLst/>
          </a:prstGeom>
        </p:spPr>
        <p:txBody>
          <a:bodyPr lIns="0" tIns="0" rIns="0" bIns="0" rtlCol="0" anchor="t">
            <a:spAutoFit/>
          </a:bodyPr>
          <a:lstStyle/>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rPr>
              <a:t>Psalm 28</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endParaRPr>
          </a:p>
          <a:p>
            <a:pPr marL="0" marR="0" lvl="0" indent="0" algn="l" defTabSz="914400" rtl="0" eaLnBrk="1" fontAlgn="auto" latinLnBrk="0" hangingPunct="1">
              <a:lnSpc>
                <a:spcPts val="3826"/>
              </a:lnSpc>
              <a:spcBef>
                <a:spcPts val="0"/>
              </a:spcBef>
              <a:spcAft>
                <a:spcPts val="0"/>
              </a:spcAft>
              <a:buClrTx/>
              <a:buSzTx/>
              <a:buFontTx/>
              <a:buNone/>
              <a:tabLst/>
              <a:defRPr/>
            </a:pPr>
            <a:r>
              <a:rPr kumimoji="0" lang="en-GB"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Praise be to the Lord, for He has heard my cry for mercy. The Lord is my strength and my shield; my heart trusts in Him, and He helps me. My heart leaps for joy, and with my song I praise Him. </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2640"/>
              </a:lnSpc>
              <a:spcBef>
                <a:spcPts val="0"/>
              </a:spcBef>
              <a:spcAft>
                <a:spcPts val="0"/>
              </a:spcAft>
              <a:buClrTx/>
              <a:buSzTx/>
              <a:buFontTx/>
              <a:buNone/>
              <a:tabLst/>
              <a:defRPr/>
            </a:pPr>
            <a:r>
              <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International Children’s Bible</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8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More Reading: </a:t>
            </a:r>
            <a:r>
              <a:rPr kumimoji="0" lang="en-US" sz="3500" b="0" i="1" u="none" strike="noStrike" kern="1200" cap="none" spc="-87" normalizeH="0" baseline="0" noProof="0" dirty="0">
                <a:ln>
                  <a:noFill/>
                </a:ln>
                <a:solidFill>
                  <a:srgbClr val="FAF9F3"/>
                </a:solidFill>
                <a:effectLst/>
                <a:uLnTx/>
                <a:uFillTx/>
                <a:latin typeface="Century Gothic Paneuropean Italics"/>
                <a:ea typeface="Century Gothic Paneuropean Italics"/>
                <a:cs typeface="Century Gothic Paneuropean Italics"/>
                <a:sym typeface="Century Gothic Paneuropean Italics"/>
              </a:rPr>
              <a:t>Luke 8:40-56</a:t>
            </a:r>
          </a:p>
        </p:txBody>
      </p:sp>
      <p:sp>
        <p:nvSpPr>
          <p:cNvPr id="10" name="TextBox 10">
            <a:extLst>
              <a:ext uri="{FF2B5EF4-FFF2-40B4-BE49-F238E27FC236}">
                <a16:creationId xmlns:a16="http://schemas.microsoft.com/office/drawing/2014/main" id="{598F7E1D-34C4-7598-AF3E-1175D33B1189}"/>
              </a:ext>
            </a:extLst>
          </p:cNvPr>
          <p:cNvSpPr txBox="1"/>
          <p:nvPr/>
        </p:nvSpPr>
        <p:spPr>
          <a:xfrm>
            <a:off x="10587209" y="2687978"/>
            <a:ext cx="6635492" cy="4744889"/>
          </a:xfrm>
          <a:prstGeom prst="rect">
            <a:avLst/>
          </a:prstGeom>
        </p:spPr>
        <p:txBody>
          <a:bodyPr lIns="0" tIns="0" rIns="0" bIns="0" rtlCol="0" anchor="t">
            <a:spAutoFit/>
          </a:bodyPr>
          <a:lstStyle/>
          <a:p>
            <a:pPr marL="0" marR="0" lvl="0" indent="0" algn="l" defTabSz="914400" rtl="0" eaLnBrk="1" fontAlgn="auto" latinLnBrk="0" hangingPunct="1">
              <a:lnSpc>
                <a:spcPts val="3719"/>
              </a:lnSpc>
              <a:spcBef>
                <a:spcPts val="0"/>
              </a:spcBef>
              <a:spcAft>
                <a:spcPts val="0"/>
              </a:spcAft>
              <a:buClrTx/>
              <a:buSzTx/>
              <a:buFontTx/>
              <a:buNone/>
              <a:tabLst/>
              <a:defRPr/>
            </a:pP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Going on a journey can be a great transforming experience, but it can also be difficult. It can be physically tough and sometimes even difficult mentally and emotionally. The third item to help us on our journey is a first aid kit. Watch the video on the next slide and find out what can be a helpful first aid kit as we pilgrimage.</a:t>
            </a:r>
          </a:p>
        </p:txBody>
      </p:sp>
    </p:spTree>
    <p:extLst>
      <p:ext uri="{BB962C8B-B14F-4D97-AF65-F5344CB8AC3E}">
        <p14:creationId xmlns:p14="http://schemas.microsoft.com/office/powerpoint/2010/main" val="309794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16D790FF-42D6-B608-B222-5D069860EB6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B2B920-D833-371F-5852-A1C05D540C2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2B80234-86E2-2A89-EDD4-840FB23A7EEB}"/>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014B84B5-3826-9CBB-7A33-817928450987}"/>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751113B9-939B-82FB-7292-31AD75289CDA}"/>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B6A840FE-A7F0-5B8E-7382-2BEDB2572C89}"/>
              </a:ext>
            </a:extLst>
          </p:cNvPr>
          <p:cNvSpPr txBox="1"/>
          <p:nvPr/>
        </p:nvSpPr>
        <p:spPr>
          <a:xfrm>
            <a:off x="1219200" y="9274154"/>
            <a:ext cx="16306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Week one of the Pilgrim Pathways Collective Worship from Faith in the North - www.faithinthenorth.org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Original concept and content from the Archbishops Young Leaders Award - www.nse.org.uk/ayla</a:t>
            </a:r>
          </a:p>
        </p:txBody>
      </p:sp>
      <p:pic>
        <p:nvPicPr>
          <p:cNvPr id="6" name="Online Media 5" title="Week Three Pilgrim Pathways: First Aid">
            <a:hlinkClick r:id="" action="ppaction://media"/>
            <a:extLst>
              <a:ext uri="{FF2B5EF4-FFF2-40B4-BE49-F238E27FC236}">
                <a16:creationId xmlns:a16="http://schemas.microsoft.com/office/drawing/2014/main" id="{1BADF913-D812-5950-6BDF-6AB7026E978A}"/>
              </a:ext>
            </a:extLst>
          </p:cNvPr>
          <p:cNvPicPr>
            <a:picLocks noRot="1" noChangeAspect="1"/>
          </p:cNvPicPr>
          <p:nvPr>
            <a:videoFile r:link="rId1"/>
          </p:nvPr>
        </p:nvPicPr>
        <p:blipFill>
          <a:blip r:embed="rId4"/>
          <a:stretch>
            <a:fillRect/>
          </a:stretch>
        </p:blipFill>
        <p:spPr>
          <a:xfrm>
            <a:off x="1524000" y="589682"/>
            <a:ext cx="15240000" cy="8610600"/>
          </a:xfrm>
          <a:prstGeom prst="rect">
            <a:avLst/>
          </a:prstGeom>
        </p:spPr>
      </p:pic>
    </p:spTree>
    <p:extLst>
      <p:ext uri="{BB962C8B-B14F-4D97-AF65-F5344CB8AC3E}">
        <p14:creationId xmlns:p14="http://schemas.microsoft.com/office/powerpoint/2010/main" val="37340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90A9D9BD-902B-4820-F9CC-9962527EA07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1CCEC8-0F3F-1C44-C5C7-78C16F063ECA}"/>
              </a:ext>
            </a:extLst>
          </p:cNvPr>
          <p:cNvGrpSpPr/>
          <p:nvPr/>
        </p:nvGrpSpPr>
        <p:grpSpPr>
          <a:xfrm rot="102787">
            <a:off x="5140890" y="867985"/>
            <a:ext cx="8006221" cy="1866506"/>
            <a:chOff x="0" y="0"/>
            <a:chExt cx="10674961" cy="2488675"/>
          </a:xfrm>
        </p:grpSpPr>
        <p:grpSp>
          <p:nvGrpSpPr>
            <p:cNvPr id="3" name="Group 3">
              <a:extLst>
                <a:ext uri="{FF2B5EF4-FFF2-40B4-BE49-F238E27FC236}">
                  <a16:creationId xmlns:a16="http://schemas.microsoft.com/office/drawing/2014/main" id="{CAF90CB7-8B2D-55F3-AB0C-20858BB9CFAA}"/>
                </a:ext>
              </a:extLst>
            </p:cNvPr>
            <p:cNvGrpSpPr/>
            <p:nvPr/>
          </p:nvGrpSpPr>
          <p:grpSpPr>
            <a:xfrm>
              <a:off x="0" y="0"/>
              <a:ext cx="10674961" cy="2488675"/>
              <a:chOff x="0" y="0"/>
              <a:chExt cx="2064611" cy="481329"/>
            </a:xfrm>
          </p:grpSpPr>
          <p:sp>
            <p:nvSpPr>
              <p:cNvPr id="4" name="Freeform 4">
                <a:extLst>
                  <a:ext uri="{FF2B5EF4-FFF2-40B4-BE49-F238E27FC236}">
                    <a16:creationId xmlns:a16="http://schemas.microsoft.com/office/drawing/2014/main" id="{BD30E79B-7C48-F01B-BAAD-50263FD8DC43}"/>
                  </a:ext>
                </a:extLst>
              </p:cNvPr>
              <p:cNvSpPr/>
              <p:nvPr/>
            </p:nvSpPr>
            <p:spPr>
              <a:xfrm>
                <a:off x="0" y="0"/>
                <a:ext cx="2064611" cy="481329"/>
              </a:xfrm>
              <a:custGeom>
                <a:avLst/>
                <a:gdLst/>
                <a:ahLst/>
                <a:cxnLst/>
                <a:rect l="l" t="t" r="r" b="b"/>
                <a:pathLst>
                  <a:path w="2064611" h="481329">
                    <a:moveTo>
                      <a:pt x="2064611" y="96699"/>
                    </a:moveTo>
                    <a:lnTo>
                      <a:pt x="2064611" y="384630"/>
                    </a:lnTo>
                    <a:cubicBezTo>
                      <a:pt x="2064611" y="410277"/>
                      <a:pt x="2054423" y="434872"/>
                      <a:pt x="2036288" y="453007"/>
                    </a:cubicBezTo>
                    <a:cubicBezTo>
                      <a:pt x="2018154" y="471141"/>
                      <a:pt x="1993558" y="481329"/>
                      <a:pt x="1967912" y="481329"/>
                    </a:cubicBezTo>
                    <a:lnTo>
                      <a:pt x="96699" y="481329"/>
                    </a:lnTo>
                    <a:cubicBezTo>
                      <a:pt x="43294" y="481329"/>
                      <a:pt x="0" y="438036"/>
                      <a:pt x="0" y="384630"/>
                    </a:cubicBezTo>
                    <a:lnTo>
                      <a:pt x="0" y="96699"/>
                    </a:lnTo>
                    <a:cubicBezTo>
                      <a:pt x="0" y="43294"/>
                      <a:pt x="43294" y="0"/>
                      <a:pt x="96699" y="0"/>
                    </a:cubicBezTo>
                    <a:lnTo>
                      <a:pt x="1967912" y="0"/>
                    </a:lnTo>
                    <a:cubicBezTo>
                      <a:pt x="2021317" y="0"/>
                      <a:pt x="2064611" y="43294"/>
                      <a:pt x="2064611" y="96699"/>
                    </a:cubicBezTo>
                    <a:close/>
                  </a:path>
                </a:pathLst>
              </a:custGeom>
              <a:solidFill>
                <a:srgbClr val="D1382F"/>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77CABFDB-AC22-BC98-1436-A53A889A541E}"/>
                  </a:ext>
                </a:extLst>
              </p:cNvPr>
              <p:cNvSpPr txBox="1"/>
              <p:nvPr/>
            </p:nvSpPr>
            <p:spPr>
              <a:xfrm>
                <a:off x="0" y="-38100"/>
                <a:ext cx="2064611" cy="51942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1AC4301C-E42F-5DB5-B8BF-B3434419E4D3}"/>
                </a:ext>
              </a:extLst>
            </p:cNvPr>
            <p:cNvGrpSpPr/>
            <p:nvPr/>
          </p:nvGrpSpPr>
          <p:grpSpPr>
            <a:xfrm>
              <a:off x="167975" y="154139"/>
              <a:ext cx="10299960" cy="2158583"/>
              <a:chOff x="0" y="0"/>
              <a:chExt cx="2085085" cy="436978"/>
            </a:xfrm>
          </p:grpSpPr>
          <p:sp>
            <p:nvSpPr>
              <p:cNvPr id="7" name="Freeform 7">
                <a:extLst>
                  <a:ext uri="{FF2B5EF4-FFF2-40B4-BE49-F238E27FC236}">
                    <a16:creationId xmlns:a16="http://schemas.microsoft.com/office/drawing/2014/main" id="{AB5026DE-59C3-382B-E09E-16DF8FFE65BF}"/>
                  </a:ext>
                </a:extLst>
              </p:cNvPr>
              <p:cNvSpPr/>
              <p:nvPr/>
            </p:nvSpPr>
            <p:spPr>
              <a:xfrm>
                <a:off x="0" y="0"/>
                <a:ext cx="2085085" cy="436978"/>
              </a:xfrm>
              <a:custGeom>
                <a:avLst/>
                <a:gdLst/>
                <a:ahLst/>
                <a:cxnLst/>
                <a:rect l="l" t="t" r="r" b="b"/>
                <a:pathLst>
                  <a:path w="2085085" h="436978">
                    <a:moveTo>
                      <a:pt x="2085085" y="100219"/>
                    </a:moveTo>
                    <a:lnTo>
                      <a:pt x="2085085" y="336758"/>
                    </a:lnTo>
                    <a:cubicBezTo>
                      <a:pt x="2085085" y="363338"/>
                      <a:pt x="2074526" y="388829"/>
                      <a:pt x="2055731" y="407624"/>
                    </a:cubicBezTo>
                    <a:cubicBezTo>
                      <a:pt x="2036937" y="426419"/>
                      <a:pt x="2011446" y="436978"/>
                      <a:pt x="1984866" y="436978"/>
                    </a:cubicBezTo>
                    <a:lnTo>
                      <a:pt x="100219" y="436978"/>
                    </a:lnTo>
                    <a:cubicBezTo>
                      <a:pt x="44870" y="436978"/>
                      <a:pt x="0" y="392108"/>
                      <a:pt x="0" y="336758"/>
                    </a:cubicBezTo>
                    <a:lnTo>
                      <a:pt x="0" y="100219"/>
                    </a:lnTo>
                    <a:cubicBezTo>
                      <a:pt x="0" y="44870"/>
                      <a:pt x="44870" y="0"/>
                      <a:pt x="100219" y="0"/>
                    </a:cubicBezTo>
                    <a:lnTo>
                      <a:pt x="1984866" y="0"/>
                    </a:lnTo>
                    <a:cubicBezTo>
                      <a:pt x="2040215" y="0"/>
                      <a:pt x="2085085" y="44870"/>
                      <a:pt x="2085085" y="100219"/>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1F73F305-C059-8D8E-E17B-644CF03925E3}"/>
                  </a:ext>
                </a:extLst>
              </p:cNvPr>
              <p:cNvSpPr txBox="1"/>
              <p:nvPr/>
            </p:nvSpPr>
            <p:spPr>
              <a:xfrm>
                <a:off x="0" y="-38100"/>
                <a:ext cx="2085085" cy="47507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Freeform 9">
            <a:extLst>
              <a:ext uri="{FF2B5EF4-FFF2-40B4-BE49-F238E27FC236}">
                <a16:creationId xmlns:a16="http://schemas.microsoft.com/office/drawing/2014/main" id="{4EE03703-567A-BC22-0B49-AC8B6B7DC80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46792935-B19E-FEB9-2BB9-7DDA6591788C}"/>
              </a:ext>
            </a:extLst>
          </p:cNvPr>
          <p:cNvSpPr txBox="1"/>
          <p:nvPr/>
        </p:nvSpPr>
        <p:spPr>
          <a:xfrm>
            <a:off x="3497649" y="3619500"/>
            <a:ext cx="11292702" cy="4937249"/>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If the journey of life becomes hard, who can you turn to for support? </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offers a good listening ear?</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could you recommend to a friend that might be struggling?</a:t>
            </a:r>
          </a:p>
        </p:txBody>
      </p:sp>
      <p:sp>
        <p:nvSpPr>
          <p:cNvPr id="13" name="TextBox 13">
            <a:extLst>
              <a:ext uri="{FF2B5EF4-FFF2-40B4-BE49-F238E27FC236}">
                <a16:creationId xmlns:a16="http://schemas.microsoft.com/office/drawing/2014/main" id="{CF74DD68-0D1A-B6F1-6D84-4AE0ED154FBA}"/>
              </a:ext>
            </a:extLst>
          </p:cNvPr>
          <p:cNvSpPr txBox="1"/>
          <p:nvPr/>
        </p:nvSpPr>
        <p:spPr>
          <a:xfrm>
            <a:off x="6858971" y="1204896"/>
            <a:ext cx="4464915" cy="1024890"/>
          </a:xfrm>
          <a:prstGeom prst="rect">
            <a:avLst/>
          </a:prstGeom>
        </p:spPr>
        <p:txBody>
          <a:bodyPr lIns="0" tIns="0" rIns="0" bIns="0" rtlCol="0" anchor="t">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Questions</a:t>
            </a:r>
          </a:p>
        </p:txBody>
      </p:sp>
    </p:spTree>
    <p:extLst>
      <p:ext uri="{BB962C8B-B14F-4D97-AF65-F5344CB8AC3E}">
        <p14:creationId xmlns:p14="http://schemas.microsoft.com/office/powerpoint/2010/main" val="119861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91B287F7-ACD0-AF64-7879-784E7BCF02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40F2F2-AC4A-D89F-EFD3-0B72CC98FF59}"/>
              </a:ext>
            </a:extLst>
          </p:cNvPr>
          <p:cNvGrpSpPr/>
          <p:nvPr/>
        </p:nvGrpSpPr>
        <p:grpSpPr>
          <a:xfrm rot="-100296">
            <a:off x="1766707" y="3137121"/>
            <a:ext cx="14754586" cy="5147588"/>
            <a:chOff x="0" y="0"/>
            <a:chExt cx="4683284" cy="1633915"/>
          </a:xfrm>
        </p:grpSpPr>
        <p:sp>
          <p:nvSpPr>
            <p:cNvPr id="3" name="Freeform 3">
              <a:extLst>
                <a:ext uri="{FF2B5EF4-FFF2-40B4-BE49-F238E27FC236}">
                  <a16:creationId xmlns:a16="http://schemas.microsoft.com/office/drawing/2014/main" id="{64217D08-DCA1-2D9D-EEF9-B9BC89F6C6E5}"/>
                </a:ext>
              </a:extLst>
            </p:cNvPr>
            <p:cNvSpPr/>
            <p:nvPr/>
          </p:nvSpPr>
          <p:spPr>
            <a:xfrm>
              <a:off x="0" y="0"/>
              <a:ext cx="4683284" cy="1633915"/>
            </a:xfrm>
            <a:custGeom>
              <a:avLst/>
              <a:gdLst/>
              <a:ahLst/>
              <a:cxnLst/>
              <a:rect l="l" t="t" r="r" b="b"/>
              <a:pathLst>
                <a:path w="4683284" h="1633915">
                  <a:moveTo>
                    <a:pt x="4683284" y="23087"/>
                  </a:moveTo>
                  <a:lnTo>
                    <a:pt x="4683284" y="1610828"/>
                  </a:lnTo>
                  <a:cubicBezTo>
                    <a:pt x="4683284" y="1623578"/>
                    <a:pt x="4672948" y="1633915"/>
                    <a:pt x="4660197" y="1633915"/>
                  </a:cubicBezTo>
                  <a:lnTo>
                    <a:pt x="23087" y="1633915"/>
                  </a:lnTo>
                  <a:cubicBezTo>
                    <a:pt x="16964" y="1633915"/>
                    <a:pt x="11092" y="1631483"/>
                    <a:pt x="6762" y="1627153"/>
                  </a:cubicBezTo>
                  <a:cubicBezTo>
                    <a:pt x="2432" y="1622823"/>
                    <a:pt x="0" y="1616951"/>
                    <a:pt x="0" y="1610828"/>
                  </a:cubicBezTo>
                  <a:lnTo>
                    <a:pt x="0" y="23087"/>
                  </a:lnTo>
                  <a:cubicBezTo>
                    <a:pt x="0" y="10337"/>
                    <a:pt x="10337" y="0"/>
                    <a:pt x="23087" y="0"/>
                  </a:cubicBezTo>
                  <a:lnTo>
                    <a:pt x="4660197" y="0"/>
                  </a:lnTo>
                  <a:cubicBezTo>
                    <a:pt x="4672948" y="0"/>
                    <a:pt x="4683284" y="10337"/>
                    <a:pt x="4683284" y="23087"/>
                  </a:cubicBezTo>
                  <a:close/>
                </a:path>
              </a:pathLst>
            </a:custGeom>
            <a:solidFill>
              <a:srgbClr val="195342">
                <a:alpha val="64706"/>
              </a:srgbClr>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D7C3AB3-0E96-37DB-48EC-A2A8EB19241E}"/>
                </a:ext>
              </a:extLst>
            </p:cNvPr>
            <p:cNvSpPr txBox="1"/>
            <p:nvPr/>
          </p:nvSpPr>
          <p:spPr>
            <a:xfrm>
              <a:off x="0" y="-38100"/>
              <a:ext cx="4683284" cy="167201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0EDA239D-C1A6-0119-10D3-0F0FC623A701}"/>
              </a:ext>
            </a:extLst>
          </p:cNvPr>
          <p:cNvGrpSpPr/>
          <p:nvPr/>
        </p:nvGrpSpPr>
        <p:grpSpPr>
          <a:xfrm rot="-100296">
            <a:off x="1954110" y="3326845"/>
            <a:ext cx="14379779" cy="4768139"/>
            <a:chOff x="0" y="0"/>
            <a:chExt cx="4695009" cy="1556809"/>
          </a:xfrm>
        </p:grpSpPr>
        <p:sp>
          <p:nvSpPr>
            <p:cNvPr id="6" name="Freeform 6">
              <a:extLst>
                <a:ext uri="{FF2B5EF4-FFF2-40B4-BE49-F238E27FC236}">
                  <a16:creationId xmlns:a16="http://schemas.microsoft.com/office/drawing/2014/main" id="{38A60246-65F7-2FFA-CA7F-E4BCCA8C8EEF}"/>
                </a:ext>
              </a:extLst>
            </p:cNvPr>
            <p:cNvSpPr/>
            <p:nvPr/>
          </p:nvSpPr>
          <p:spPr>
            <a:xfrm>
              <a:off x="0" y="0"/>
              <a:ext cx="4695009" cy="1556809"/>
            </a:xfrm>
            <a:custGeom>
              <a:avLst/>
              <a:gdLst/>
              <a:ahLst/>
              <a:cxnLst/>
              <a:rect l="l" t="t" r="r" b="b"/>
              <a:pathLst>
                <a:path w="4695009" h="1556809">
                  <a:moveTo>
                    <a:pt x="4695009" y="16152"/>
                  </a:moveTo>
                  <a:lnTo>
                    <a:pt x="4695009" y="1540657"/>
                  </a:lnTo>
                  <a:cubicBezTo>
                    <a:pt x="4695009" y="1549577"/>
                    <a:pt x="4687777" y="1556809"/>
                    <a:pt x="4678857" y="1556809"/>
                  </a:cubicBezTo>
                  <a:lnTo>
                    <a:pt x="16152" y="1556809"/>
                  </a:lnTo>
                  <a:cubicBezTo>
                    <a:pt x="7231" y="1556809"/>
                    <a:pt x="0" y="1549577"/>
                    <a:pt x="0" y="1540657"/>
                  </a:cubicBezTo>
                  <a:lnTo>
                    <a:pt x="0" y="16152"/>
                  </a:lnTo>
                  <a:cubicBezTo>
                    <a:pt x="0" y="7231"/>
                    <a:pt x="7231" y="0"/>
                    <a:pt x="16152" y="0"/>
                  </a:cubicBezTo>
                  <a:lnTo>
                    <a:pt x="4678857" y="0"/>
                  </a:lnTo>
                  <a:cubicBezTo>
                    <a:pt x="4687777" y="0"/>
                    <a:pt x="4695009" y="7231"/>
                    <a:pt x="4695009" y="16152"/>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A11C337-FCB5-D990-C2E7-9BBE839AA93F}"/>
                </a:ext>
              </a:extLst>
            </p:cNvPr>
            <p:cNvSpPr txBox="1"/>
            <p:nvPr/>
          </p:nvSpPr>
          <p:spPr>
            <a:xfrm>
              <a:off x="0" y="-38100"/>
              <a:ext cx="4695009" cy="159490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AC55C86C-A8E4-80FC-3430-558440C71AC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3CBB382A-9529-8384-B7D5-38C0D32AF871}"/>
              </a:ext>
            </a:extLst>
          </p:cNvPr>
          <p:cNvSpPr txBox="1"/>
          <p:nvPr/>
        </p:nvSpPr>
        <p:spPr>
          <a:xfrm>
            <a:off x="6858971" y="816187"/>
            <a:ext cx="4464915" cy="1024890"/>
          </a:xfrm>
          <a:prstGeom prst="rect">
            <a:avLst/>
          </a:prstGeom>
        </p:spPr>
        <p:txBody>
          <a:bodyPr lIns="0" tIns="0" rIns="0" bIns="0" rtlCol="0" anchor="t">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Prayer</a:t>
            </a:r>
          </a:p>
        </p:txBody>
      </p:sp>
      <p:sp>
        <p:nvSpPr>
          <p:cNvPr id="10" name="TextBox 10">
            <a:extLst>
              <a:ext uri="{FF2B5EF4-FFF2-40B4-BE49-F238E27FC236}">
                <a16:creationId xmlns:a16="http://schemas.microsoft.com/office/drawing/2014/main" id="{6B80BCBD-445E-880F-66D2-8AFC22C338ED}"/>
              </a:ext>
            </a:extLst>
          </p:cNvPr>
          <p:cNvSpPr txBox="1"/>
          <p:nvPr/>
        </p:nvSpPr>
        <p:spPr>
          <a:xfrm>
            <a:off x="2475425" y="3552561"/>
            <a:ext cx="13333647" cy="4718151"/>
          </a:xfrm>
          <a:prstGeom prst="rect">
            <a:avLst/>
          </a:prstGeom>
        </p:spPr>
        <p:txBody>
          <a:bodyPr lIns="0" tIns="0" rIns="0" bIns="0" rtlCol="0" anchor="t">
            <a:spAutoFit/>
          </a:bodyPr>
          <a:lstStyle/>
          <a:p>
            <a:pPr>
              <a:lnSpc>
                <a:spcPct val="107000"/>
              </a:lnSpc>
              <a:spcAft>
                <a:spcPts val="619"/>
              </a:spcAft>
              <a:defRPr/>
            </a:pPr>
            <a:r>
              <a:rPr lang="en-GB" altLang="en-US" sz="3500" b="1" dirty="0">
                <a:solidFill>
                  <a:schemeClr val="bg1"/>
                </a:solidFill>
                <a:effectLst>
                  <a:outerShdw blurRad="38100" dist="38100" dir="2700000" algn="tl">
                    <a:srgbClr val="C0C0C0"/>
                  </a:outerShdw>
                </a:effectLst>
                <a:latin typeface="Century Gothic" panose="020B0502020202020204" pitchFamily="34" charset="0"/>
                <a:ea typeface="Times New Roman" panose="02020603050405020304" pitchFamily="18" charset="0"/>
                <a:cs typeface="Helvetica" panose="020B0604020202020204" pitchFamily="34" charset="0"/>
              </a:rPr>
              <a:t>God of all time</a:t>
            </a:r>
            <a:r>
              <a:rPr lang="en-GB" altLang="en-US" sz="3500" b="1" dirty="0">
                <a:solidFill>
                  <a:schemeClr val="bg1"/>
                </a:solidFill>
                <a:effectLst>
                  <a:outerShdw blurRad="38100" dist="38100" dir="2700000" algn="tl">
                    <a:srgbClr val="C0C0C0"/>
                  </a:outerShdw>
                </a:effectLst>
                <a:latin typeface="Century Gothic" panose="020B0502020202020204" pitchFamily="34" charset="0"/>
                <a:cs typeface="Times New Roman" panose="02020603050405020304" pitchFamily="18" charset="0"/>
              </a:rPr>
              <a:t>, stay close to us as we journey. When our feet and our hearts are weary, </a:t>
            </a:r>
            <a:r>
              <a:rPr lang="en-US" altLang="en-US" sz="3500" b="1" dirty="0">
                <a:solidFill>
                  <a:schemeClr val="bg1"/>
                </a:solidFill>
                <a:effectLst>
                  <a:outerShdw blurRad="38100" dist="38100" dir="2700000" algn="tl">
                    <a:srgbClr val="C0C0C0"/>
                  </a:outerShdw>
                </a:effectLst>
                <a:latin typeface="Century Gothic" panose="020B0502020202020204" pitchFamily="34" charset="0"/>
                <a:cs typeface="Calibri" panose="020F0502020204030204" pitchFamily="34" charset="0"/>
              </a:rPr>
              <a:t>we ask for your protection and comfort</a:t>
            </a:r>
            <a:r>
              <a:rPr lang="en-GB" altLang="en-US" sz="3500" b="1" dirty="0">
                <a:solidFill>
                  <a:schemeClr val="bg1"/>
                </a:solidFill>
                <a:effectLst>
                  <a:outerShdw blurRad="38100" dist="38100" dir="2700000" algn="tl">
                    <a:srgbClr val="C0C0C0"/>
                  </a:outerShdw>
                </a:effectLst>
                <a:latin typeface="Century Gothic" panose="020B0502020202020204" pitchFamily="34" charset="0"/>
                <a:cs typeface="Calibri" panose="020F0502020204030204" pitchFamily="34" charset="0"/>
              </a:rPr>
              <a:t>. </a:t>
            </a:r>
          </a:p>
          <a:p>
            <a:pPr>
              <a:lnSpc>
                <a:spcPct val="107000"/>
              </a:lnSpc>
              <a:spcAft>
                <a:spcPts val="619"/>
              </a:spcAft>
              <a:defRPr/>
            </a:pPr>
            <a:r>
              <a:rPr lang="en-GB" altLang="en-US" sz="3500" b="1" dirty="0">
                <a:solidFill>
                  <a:schemeClr val="bg1"/>
                </a:solidFill>
                <a:effectLst>
                  <a:outerShdw blurRad="38100" dist="38100" dir="2700000" algn="tl">
                    <a:srgbClr val="C0C0C0"/>
                  </a:outerShdw>
                </a:effectLst>
                <a:latin typeface="Century Gothic" panose="020B0502020202020204" pitchFamily="34" charset="0"/>
                <a:cs typeface="Times New Roman" panose="02020603050405020304" pitchFamily="18" charset="0"/>
              </a:rPr>
              <a:t>When we laugh and enjoy the sunshine, help us continue to support and encourage others. We ask that you give us good friends for the journey and help us to be good friends to others. </a:t>
            </a:r>
          </a:p>
          <a:p>
            <a:pPr>
              <a:lnSpc>
                <a:spcPct val="107000"/>
              </a:lnSpc>
              <a:spcAft>
                <a:spcPts val="619"/>
              </a:spcAft>
              <a:defRPr/>
            </a:pPr>
            <a:r>
              <a:rPr lang="en-GB" altLang="en-US" sz="3500" b="1" dirty="0">
                <a:solidFill>
                  <a:schemeClr val="bg1"/>
                </a:solidFill>
                <a:effectLst>
                  <a:outerShdw blurRad="38100" dist="38100" dir="2700000" algn="tl">
                    <a:srgbClr val="C0C0C0"/>
                  </a:outerShdw>
                </a:effectLst>
                <a:latin typeface="Century Gothic" panose="020B0502020202020204" pitchFamily="34" charset="0"/>
                <a:cs typeface="Times New Roman" panose="02020603050405020304" pitchFamily="18" charset="0"/>
              </a:rPr>
              <a:t>Amen.</a:t>
            </a:r>
            <a:endParaRPr lang="en-GB" altLang="en-US" sz="3500" b="1" dirty="0">
              <a:solidFill>
                <a:schemeClr val="bg1"/>
              </a:solidFill>
              <a:effectLst>
                <a:outerShdw blurRad="38100" dist="38100" dir="2700000" algn="tl">
                  <a:srgbClr val="C0C0C0"/>
                </a:outerShdw>
              </a:effectLst>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18714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rot="-92470">
            <a:off x="1009650" y="1153427"/>
            <a:ext cx="8924031" cy="7965375"/>
            <a:chOff x="0" y="0"/>
            <a:chExt cx="2245190" cy="2004003"/>
          </a:xfrm>
        </p:grpSpPr>
        <p:sp>
          <p:nvSpPr>
            <p:cNvPr id="3" name="Freeform 3"/>
            <p:cNvSpPr/>
            <p:nvPr/>
          </p:nvSpPr>
          <p:spPr>
            <a:xfrm>
              <a:off x="0" y="0"/>
              <a:ext cx="2245190" cy="2004003"/>
            </a:xfrm>
            <a:custGeom>
              <a:avLst/>
              <a:gdLst/>
              <a:ahLst/>
              <a:cxnLst/>
              <a:rect l="l" t="t" r="r" b="b"/>
              <a:pathLst>
                <a:path w="2245190" h="2004003">
                  <a:moveTo>
                    <a:pt x="23423" y="0"/>
                  </a:moveTo>
                  <a:lnTo>
                    <a:pt x="2221767" y="0"/>
                  </a:lnTo>
                  <a:cubicBezTo>
                    <a:pt x="2234703" y="0"/>
                    <a:pt x="2245190" y="10487"/>
                    <a:pt x="2245190" y="23423"/>
                  </a:cubicBezTo>
                  <a:lnTo>
                    <a:pt x="2245190" y="1980579"/>
                  </a:lnTo>
                  <a:cubicBezTo>
                    <a:pt x="2245190" y="1993516"/>
                    <a:pt x="2234703" y="2004003"/>
                    <a:pt x="2221767" y="2004003"/>
                  </a:cubicBezTo>
                  <a:lnTo>
                    <a:pt x="23423" y="2004003"/>
                  </a:lnTo>
                  <a:cubicBezTo>
                    <a:pt x="10487" y="2004003"/>
                    <a:pt x="0" y="1993516"/>
                    <a:pt x="0" y="1980579"/>
                  </a:cubicBezTo>
                  <a:lnTo>
                    <a:pt x="0" y="23423"/>
                  </a:lnTo>
                  <a:cubicBezTo>
                    <a:pt x="0" y="10487"/>
                    <a:pt x="10487" y="0"/>
                    <a:pt x="23423" y="0"/>
                  </a:cubicBezTo>
                  <a:close/>
                </a:path>
              </a:pathLst>
            </a:custGeom>
            <a:solidFill>
              <a:srgbClr val="143146"/>
            </a:solidFill>
          </p:spPr>
          <p:txBody>
            <a:bodyPr/>
            <a:lstStyle/>
            <a:p>
              <a:endParaRPr lang="en-GB"/>
            </a:p>
          </p:txBody>
        </p:sp>
        <p:sp>
          <p:nvSpPr>
            <p:cNvPr id="4" name="TextBox 4"/>
            <p:cNvSpPr txBox="1"/>
            <p:nvPr/>
          </p:nvSpPr>
          <p:spPr>
            <a:xfrm>
              <a:off x="0" y="-38100"/>
              <a:ext cx="2245190" cy="204210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92470">
            <a:off x="1183347" y="1361828"/>
            <a:ext cx="8577646" cy="7586056"/>
            <a:chOff x="0" y="0"/>
            <a:chExt cx="6622038" cy="5856549"/>
          </a:xfrm>
        </p:grpSpPr>
        <p:sp>
          <p:nvSpPr>
            <p:cNvPr id="6" name="Freeform 6"/>
            <p:cNvSpPr/>
            <p:nvPr/>
          </p:nvSpPr>
          <p:spPr>
            <a:xfrm>
              <a:off x="0" y="0"/>
              <a:ext cx="6622038" cy="5856549"/>
            </a:xfrm>
            <a:custGeom>
              <a:avLst/>
              <a:gdLst/>
              <a:ahLst/>
              <a:cxnLst/>
              <a:rect l="l" t="t" r="r" b="b"/>
              <a:pathLst>
                <a:path w="6622038" h="5856549">
                  <a:moveTo>
                    <a:pt x="6622038" y="13539"/>
                  </a:moveTo>
                  <a:lnTo>
                    <a:pt x="6622038" y="5843010"/>
                  </a:lnTo>
                  <a:cubicBezTo>
                    <a:pt x="6622038" y="5846601"/>
                    <a:pt x="6620611" y="5850045"/>
                    <a:pt x="6618072" y="5852584"/>
                  </a:cubicBezTo>
                  <a:cubicBezTo>
                    <a:pt x="6615533" y="5855123"/>
                    <a:pt x="6612089" y="5856549"/>
                    <a:pt x="6608499" y="5856549"/>
                  </a:cubicBezTo>
                  <a:lnTo>
                    <a:pt x="13539" y="5856549"/>
                  </a:lnTo>
                  <a:cubicBezTo>
                    <a:pt x="9948" y="5856549"/>
                    <a:pt x="6504" y="5855123"/>
                    <a:pt x="3965" y="5852584"/>
                  </a:cubicBezTo>
                  <a:cubicBezTo>
                    <a:pt x="1426" y="5850045"/>
                    <a:pt x="0" y="5846601"/>
                    <a:pt x="0" y="5843010"/>
                  </a:cubicBezTo>
                  <a:lnTo>
                    <a:pt x="0" y="13539"/>
                  </a:lnTo>
                  <a:cubicBezTo>
                    <a:pt x="0" y="9948"/>
                    <a:pt x="1426" y="6504"/>
                    <a:pt x="3965" y="3965"/>
                  </a:cubicBezTo>
                  <a:cubicBezTo>
                    <a:pt x="6504" y="1426"/>
                    <a:pt x="9948" y="0"/>
                    <a:pt x="13539" y="0"/>
                  </a:cubicBezTo>
                  <a:lnTo>
                    <a:pt x="6608499" y="0"/>
                  </a:lnTo>
                  <a:cubicBezTo>
                    <a:pt x="6612089" y="0"/>
                    <a:pt x="6615533" y="1426"/>
                    <a:pt x="6618072" y="3965"/>
                  </a:cubicBezTo>
                  <a:cubicBezTo>
                    <a:pt x="6620611" y="6504"/>
                    <a:pt x="6622038" y="9948"/>
                    <a:pt x="6622038" y="13539"/>
                  </a:cubicBezTo>
                  <a:close/>
                </a:path>
              </a:pathLst>
            </a:custGeom>
            <a:ln w="38100" cap="sq">
              <a:solidFill>
                <a:srgbClr val="FFFFFF">
                  <a:alpha val="64706"/>
                </a:srgbClr>
              </a:solidFill>
              <a:prstDash val="dash"/>
              <a:miter/>
            </a:ln>
          </p:spPr>
          <p:txBody>
            <a:bodyPr/>
            <a:lstStyle/>
            <a:p>
              <a:endParaRPr lang="en-GB"/>
            </a:p>
          </p:txBody>
        </p:sp>
        <p:sp>
          <p:nvSpPr>
            <p:cNvPr id="7" name="TextBox 7"/>
            <p:cNvSpPr txBox="1"/>
            <p:nvPr/>
          </p:nvSpPr>
          <p:spPr>
            <a:xfrm>
              <a:off x="0" y="-38100"/>
              <a:ext cx="6622038" cy="58946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952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endParaRPr lang="en-GB"/>
          </a:p>
        </p:txBody>
      </p:sp>
      <p:sp>
        <p:nvSpPr>
          <p:cNvPr id="9" name="TextBox 9"/>
          <p:cNvSpPr txBox="1"/>
          <p:nvPr/>
        </p:nvSpPr>
        <p:spPr>
          <a:xfrm>
            <a:off x="1784541" y="2503583"/>
            <a:ext cx="7374248" cy="5207000"/>
          </a:xfrm>
          <a:prstGeom prst="rect">
            <a:avLst/>
          </a:prstGeom>
        </p:spPr>
        <p:txBody>
          <a:bodyPr lIns="0" tIns="0" rIns="0" bIns="0" rtlCol="0" anchor="t">
            <a:spAutoFit/>
          </a:bodyPr>
          <a:lstStyle/>
          <a:p>
            <a:pPr algn="l">
              <a:lnSpc>
                <a:spcPts val="3850"/>
              </a:lnSpc>
            </a:pPr>
            <a:r>
              <a:rPr lang="en-US" sz="3500" b="1" spc="-87" dirty="0">
                <a:solidFill>
                  <a:srgbClr val="FAF9F3"/>
                </a:solidFill>
                <a:latin typeface="Century Gothic Paneuropean Heavy"/>
                <a:ea typeface="Century Gothic Paneuropean Heavy"/>
                <a:cs typeface="Century Gothic Paneuropean Heavy"/>
                <a:sym typeface="Century Gothic Paneuropean Heavy"/>
              </a:rPr>
              <a:t>John 8:12</a:t>
            </a:r>
          </a:p>
          <a:p>
            <a:pPr algn="l">
              <a:lnSpc>
                <a:spcPts val="3826"/>
              </a:lnSpc>
            </a:pPr>
            <a:endParaRPr lang="en-US" sz="3500" b="1" spc="-87" dirty="0">
              <a:solidFill>
                <a:srgbClr val="FAF9F3"/>
              </a:solidFill>
              <a:latin typeface="Century Gothic Paneuropean Heavy"/>
              <a:ea typeface="Century Gothic Paneuropean Heavy"/>
              <a:cs typeface="Century Gothic Paneuropean Heavy"/>
              <a:sym typeface="Century Gothic Paneuropean Heavy"/>
            </a:endParaRPr>
          </a:p>
          <a:p>
            <a:pPr algn="l">
              <a:lnSpc>
                <a:spcPts val="3826"/>
              </a:lnSpc>
            </a:pPr>
            <a:r>
              <a:rPr lang="en-US" sz="3478" b="1" spc="-86" dirty="0">
                <a:solidFill>
                  <a:srgbClr val="FAF9F3"/>
                </a:solidFill>
                <a:latin typeface="Century Gothic Paneuropean Bold"/>
                <a:ea typeface="Century Gothic Paneuropean Bold"/>
                <a:cs typeface="Century Gothic Paneuropean Bold"/>
                <a:sym typeface="Century Gothic Paneuropean Bold"/>
              </a:rPr>
              <a:t>12 Later, Jesus talked to the people</a:t>
            </a:r>
          </a:p>
          <a:p>
            <a:pPr algn="l">
              <a:lnSpc>
                <a:spcPts val="3826"/>
              </a:lnSpc>
            </a:pPr>
            <a:r>
              <a:rPr lang="en-US" sz="3478" b="1" spc="-86" dirty="0">
                <a:solidFill>
                  <a:srgbClr val="FAF9F3"/>
                </a:solidFill>
                <a:latin typeface="Century Gothic Paneuropean Bold"/>
                <a:ea typeface="Century Gothic Paneuropean Bold"/>
                <a:cs typeface="Century Gothic Paneuropean Bold"/>
                <a:sym typeface="Century Gothic Paneuropean Bold"/>
              </a:rPr>
              <a:t>again. He said, “I am the light of the</a:t>
            </a:r>
          </a:p>
          <a:p>
            <a:pPr algn="l">
              <a:lnSpc>
                <a:spcPts val="3826"/>
              </a:lnSpc>
            </a:pPr>
            <a:r>
              <a:rPr lang="en-US" sz="3478" b="1" spc="-86" dirty="0">
                <a:solidFill>
                  <a:srgbClr val="FAF9F3"/>
                </a:solidFill>
                <a:latin typeface="Century Gothic Paneuropean Bold"/>
                <a:ea typeface="Century Gothic Paneuropean Bold"/>
                <a:cs typeface="Century Gothic Paneuropean Bold"/>
                <a:sym typeface="Century Gothic Paneuropean Bold"/>
              </a:rPr>
              <a:t>world. The person who follows me</a:t>
            </a:r>
          </a:p>
          <a:p>
            <a:pPr algn="l">
              <a:lnSpc>
                <a:spcPts val="3850"/>
              </a:lnSpc>
            </a:pPr>
            <a:r>
              <a:rPr lang="en-US" sz="3500" b="1" spc="-87" dirty="0">
                <a:solidFill>
                  <a:srgbClr val="FAF9F3"/>
                </a:solidFill>
                <a:latin typeface="Century Gothic Paneuropean Bold"/>
                <a:ea typeface="Century Gothic Paneuropean Bold"/>
                <a:cs typeface="Century Gothic Paneuropean Bold"/>
                <a:sym typeface="Century Gothic Paneuropean Bold"/>
              </a:rPr>
              <a:t>will never live in darkness. He will</a:t>
            </a:r>
          </a:p>
          <a:p>
            <a:pPr algn="l">
              <a:lnSpc>
                <a:spcPts val="3826"/>
              </a:lnSpc>
            </a:pPr>
            <a:r>
              <a:rPr lang="en-US" sz="3478" b="1" spc="-86" dirty="0">
                <a:solidFill>
                  <a:srgbClr val="FAF9F3"/>
                </a:solidFill>
                <a:latin typeface="Century Gothic Paneuropean Bold"/>
                <a:ea typeface="Century Gothic Paneuropean Bold"/>
                <a:cs typeface="Century Gothic Paneuropean Bold"/>
                <a:sym typeface="Century Gothic Paneuropean Bold"/>
              </a:rPr>
              <a:t>have the light that gives life.”.</a:t>
            </a:r>
          </a:p>
          <a:p>
            <a:pPr algn="l">
              <a:lnSpc>
                <a:spcPts val="3826"/>
              </a:lnSpc>
            </a:pPr>
            <a:endParaRPr lang="en-US" sz="3478" b="1" spc="-86" dirty="0">
              <a:solidFill>
                <a:srgbClr val="FAF9F3"/>
              </a:solidFill>
              <a:latin typeface="Century Gothic Paneuropean Bold"/>
              <a:ea typeface="Century Gothic Paneuropean Bold"/>
              <a:cs typeface="Century Gothic Paneuropean Bold"/>
              <a:sym typeface="Century Gothic Paneuropean Bold"/>
            </a:endParaRPr>
          </a:p>
          <a:p>
            <a:pPr algn="l">
              <a:lnSpc>
                <a:spcPts val="2640"/>
              </a:lnSpc>
            </a:pPr>
            <a:r>
              <a:rPr lang="en-US" sz="2400" b="1" spc="-60" dirty="0">
                <a:solidFill>
                  <a:srgbClr val="FAF9F3"/>
                </a:solidFill>
                <a:latin typeface="Century Gothic Paneuropean Bold"/>
                <a:ea typeface="Century Gothic Paneuropean Bold"/>
                <a:cs typeface="Century Gothic Paneuropean Bold"/>
                <a:sym typeface="Century Gothic Paneuropean Bold"/>
              </a:rPr>
              <a:t>International Children’s Bible</a:t>
            </a:r>
          </a:p>
          <a:p>
            <a:pPr algn="l">
              <a:lnSpc>
                <a:spcPts val="3826"/>
              </a:lnSpc>
            </a:pPr>
            <a:endParaRPr lang="en-US" sz="2400" b="1" spc="-60" dirty="0">
              <a:solidFill>
                <a:srgbClr val="FAF9F3"/>
              </a:solidFill>
              <a:latin typeface="Century Gothic Paneuropean Bold"/>
              <a:ea typeface="Century Gothic Paneuropean Bold"/>
              <a:cs typeface="Century Gothic Paneuropean Bold"/>
              <a:sym typeface="Century Gothic Paneuropean Bold"/>
            </a:endParaRPr>
          </a:p>
          <a:p>
            <a:pPr algn="l">
              <a:lnSpc>
                <a:spcPts val="3850"/>
              </a:lnSpc>
            </a:pPr>
            <a:r>
              <a:rPr lang="en-US" sz="3500" spc="-87" dirty="0">
                <a:solidFill>
                  <a:srgbClr val="FAF9F3"/>
                </a:solidFill>
                <a:latin typeface="Century Gothic Paneuropean"/>
                <a:ea typeface="Century Gothic Paneuropean"/>
                <a:cs typeface="Century Gothic Paneuropean"/>
                <a:sym typeface="Century Gothic Paneuropean"/>
              </a:rPr>
              <a:t>More Reading: </a:t>
            </a:r>
            <a:r>
              <a:rPr lang="en-US" sz="3500" i="1" spc="-87" dirty="0">
                <a:solidFill>
                  <a:srgbClr val="FAF9F3"/>
                </a:solidFill>
                <a:latin typeface="Century Gothic Paneuropean Italics"/>
                <a:ea typeface="Century Gothic Paneuropean Italics"/>
                <a:cs typeface="Century Gothic Paneuropean Italics"/>
                <a:sym typeface="Century Gothic Paneuropean Italics"/>
              </a:rPr>
              <a:t>Matthew 4:17-20</a:t>
            </a:r>
          </a:p>
        </p:txBody>
      </p:sp>
      <p:sp>
        <p:nvSpPr>
          <p:cNvPr id="10" name="TextBox 10"/>
          <p:cNvSpPr txBox="1"/>
          <p:nvPr/>
        </p:nvSpPr>
        <p:spPr>
          <a:xfrm>
            <a:off x="10623808" y="1130098"/>
            <a:ext cx="6635492" cy="7943850"/>
          </a:xfrm>
          <a:prstGeom prst="rect">
            <a:avLst/>
          </a:prstGeom>
        </p:spPr>
        <p:txBody>
          <a:bodyPr lIns="0" tIns="0" rIns="0" bIns="0" rtlCol="0" anchor="t">
            <a:spAutoFit/>
          </a:bodyPr>
          <a:lstStyle/>
          <a:p>
            <a:pPr algn="l">
              <a:lnSpc>
                <a:spcPts val="3719"/>
              </a:lnSpc>
            </a:pPr>
            <a:r>
              <a:rPr lang="en-US" sz="3099" spc="-77" dirty="0">
                <a:solidFill>
                  <a:srgbClr val="FAF9F3"/>
                </a:solidFill>
                <a:latin typeface="Century Gothic Paneuropean"/>
                <a:ea typeface="Century Gothic Paneuropean"/>
                <a:cs typeface="Century Gothic Paneuropean"/>
                <a:sym typeface="Century Gothic Paneuropean"/>
              </a:rPr>
              <a:t>Lots of people from different faiths undergo special journeys called Pilfgrimages. These experiences give them space to reflect and think about their relationship with God and how their faith can impact their lives.</a:t>
            </a:r>
          </a:p>
          <a:p>
            <a:pPr algn="l">
              <a:lnSpc>
                <a:spcPts val="3719"/>
              </a:lnSpc>
            </a:pPr>
            <a:endParaRPr lang="en-US" sz="3099" spc="-77" dirty="0">
              <a:solidFill>
                <a:srgbClr val="FAF9F3"/>
              </a:solidFill>
              <a:latin typeface="Century Gothic Paneuropean"/>
              <a:ea typeface="Century Gothic Paneuropean"/>
              <a:cs typeface="Century Gothic Paneuropean"/>
              <a:sym typeface="Century Gothic Paneuropean"/>
            </a:endParaRPr>
          </a:p>
          <a:p>
            <a:pPr algn="l">
              <a:lnSpc>
                <a:spcPts val="3719"/>
              </a:lnSpc>
            </a:pPr>
            <a:r>
              <a:rPr lang="en-US" sz="3099" spc="-77" dirty="0">
                <a:solidFill>
                  <a:srgbClr val="FAF9F3"/>
                </a:solidFill>
                <a:latin typeface="Century Gothic Paneuropean"/>
                <a:ea typeface="Century Gothic Paneuropean"/>
                <a:cs typeface="Century Gothic Paneuropean"/>
                <a:sym typeface="Century Gothic Paneuropean"/>
              </a:rPr>
              <a:t>Walking Pilgrimages are often quite simple, and people carry very little, but there are some key items that help people to find their way. Our first item today is a lamp. Watch our short video on the next slide, explaining what pilgrimage is and how a light can help us during our journey.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B3DF0FEF-C617-82AB-11CF-C7DCC7F480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68210F-0D04-F8DC-9422-E1588EC5E72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E33E526-7016-78E7-F713-E34A7ACDAF1B}"/>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B00CD199-E221-85EF-9DD7-81B4508B0873}"/>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B198400F-7706-C76F-3D3D-482DD7BE733A}"/>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Online Media 7" title="The Pilgrim Way I Official Lyric Video I Worship for Everyone x Songs for School">
            <a:hlinkClick r:id="" action="ppaction://media"/>
            <a:extLst>
              <a:ext uri="{FF2B5EF4-FFF2-40B4-BE49-F238E27FC236}">
                <a16:creationId xmlns:a16="http://schemas.microsoft.com/office/drawing/2014/main" id="{B3551D1F-D019-9138-2224-81763AD7E8E1}"/>
              </a:ext>
            </a:extLst>
          </p:cNvPr>
          <p:cNvPicPr>
            <a:picLocks noRot="1" noChangeAspect="1"/>
          </p:cNvPicPr>
          <p:nvPr>
            <a:videoFile r:link="rId1"/>
          </p:nvPr>
        </p:nvPicPr>
        <p:blipFill>
          <a:blip r:embed="rId5"/>
          <a:stretch>
            <a:fillRect/>
          </a:stretch>
        </p:blipFill>
        <p:spPr>
          <a:xfrm>
            <a:off x="1437710" y="380583"/>
            <a:ext cx="15307434" cy="8648700"/>
          </a:xfrm>
          <a:prstGeom prst="rect">
            <a:avLst/>
          </a:prstGeom>
        </p:spPr>
      </p:pic>
      <p:sp>
        <p:nvSpPr>
          <p:cNvPr id="9" name="TextBox 8">
            <a:extLst>
              <a:ext uri="{FF2B5EF4-FFF2-40B4-BE49-F238E27FC236}">
                <a16:creationId xmlns:a16="http://schemas.microsoft.com/office/drawing/2014/main" id="{099ED8AC-00D9-E7D7-CC6A-AC66C189AB8D}"/>
              </a:ext>
            </a:extLst>
          </p:cNvPr>
          <p:cNvSpPr txBox="1"/>
          <p:nvPr/>
        </p:nvSpPr>
        <p:spPr>
          <a:xfrm>
            <a:off x="1219200" y="9486900"/>
            <a:ext cx="1630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Pilgrim Way Official Lyric Video” Writers: Nick &amp; Becky Drake and Mark Powley. © 2025 songsforschools.com. Admin by songsolutions.org. CCLI 7275056</a:t>
            </a:r>
          </a:p>
        </p:txBody>
      </p:sp>
    </p:spTree>
    <p:extLst>
      <p:ext uri="{BB962C8B-B14F-4D97-AF65-F5344CB8AC3E}">
        <p14:creationId xmlns:p14="http://schemas.microsoft.com/office/powerpoint/2010/main" val="223284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7D8B854B-7FCD-61F6-AAC7-BA2B684EC8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A164655-85C9-486B-6F9E-5D4CC190313A}"/>
              </a:ext>
            </a:extLst>
          </p:cNvPr>
          <p:cNvGrpSpPr/>
          <p:nvPr/>
        </p:nvGrpSpPr>
        <p:grpSpPr>
          <a:xfrm rot="73957">
            <a:off x="9314069" y="5643469"/>
            <a:ext cx="8172950" cy="3824917"/>
            <a:chOff x="0" y="0"/>
            <a:chExt cx="10897267" cy="5099889"/>
          </a:xfrm>
        </p:grpSpPr>
        <p:grpSp>
          <p:nvGrpSpPr>
            <p:cNvPr id="3" name="Group 3">
              <a:extLst>
                <a:ext uri="{FF2B5EF4-FFF2-40B4-BE49-F238E27FC236}">
                  <a16:creationId xmlns:a16="http://schemas.microsoft.com/office/drawing/2014/main" id="{ABB39500-524B-46DA-CCA7-9133D3D2748A}"/>
                </a:ext>
              </a:extLst>
            </p:cNvPr>
            <p:cNvGrpSpPr/>
            <p:nvPr/>
          </p:nvGrpSpPr>
          <p:grpSpPr>
            <a:xfrm>
              <a:off x="0" y="0"/>
              <a:ext cx="10897267" cy="5099889"/>
              <a:chOff x="0" y="0"/>
              <a:chExt cx="2069126" cy="968345"/>
            </a:xfrm>
          </p:grpSpPr>
          <p:sp>
            <p:nvSpPr>
              <p:cNvPr id="4" name="Freeform 4">
                <a:extLst>
                  <a:ext uri="{FF2B5EF4-FFF2-40B4-BE49-F238E27FC236}">
                    <a16:creationId xmlns:a16="http://schemas.microsoft.com/office/drawing/2014/main" id="{E725E7FD-09D4-0455-2A54-19FD9CC51596}"/>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D13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16A4BF79-8E68-C21A-DD7C-6166901E758D}"/>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2EFE83D8-555B-821E-9F92-728CD9BE3514}"/>
                </a:ext>
              </a:extLst>
            </p:cNvPr>
            <p:cNvGrpSpPr/>
            <p:nvPr/>
          </p:nvGrpSpPr>
          <p:grpSpPr>
            <a:xfrm>
              <a:off x="211488" y="176225"/>
              <a:ext cx="10474291" cy="4773864"/>
              <a:chOff x="0" y="0"/>
              <a:chExt cx="6102748" cy="2781461"/>
            </a:xfrm>
          </p:grpSpPr>
          <p:sp>
            <p:nvSpPr>
              <p:cNvPr id="7" name="Freeform 7">
                <a:extLst>
                  <a:ext uri="{FF2B5EF4-FFF2-40B4-BE49-F238E27FC236}">
                    <a16:creationId xmlns:a16="http://schemas.microsoft.com/office/drawing/2014/main" id="{16355B61-CAED-12C5-1FAF-7293F5879FF4}"/>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8D593224-5487-FAA7-2B04-7A75529535F7}"/>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 name="Group 9">
            <a:extLst>
              <a:ext uri="{FF2B5EF4-FFF2-40B4-BE49-F238E27FC236}">
                <a16:creationId xmlns:a16="http://schemas.microsoft.com/office/drawing/2014/main" id="{F4C9D1C7-4D6E-FCFE-B113-D6750DDF2512}"/>
              </a:ext>
            </a:extLst>
          </p:cNvPr>
          <p:cNvGrpSpPr/>
          <p:nvPr/>
        </p:nvGrpSpPr>
        <p:grpSpPr>
          <a:xfrm>
            <a:off x="797122" y="5714403"/>
            <a:ext cx="8172950" cy="3824917"/>
            <a:chOff x="0" y="0"/>
            <a:chExt cx="10897267" cy="5099889"/>
          </a:xfrm>
        </p:grpSpPr>
        <p:grpSp>
          <p:nvGrpSpPr>
            <p:cNvPr id="10" name="Group 10">
              <a:extLst>
                <a:ext uri="{FF2B5EF4-FFF2-40B4-BE49-F238E27FC236}">
                  <a16:creationId xmlns:a16="http://schemas.microsoft.com/office/drawing/2014/main" id="{23775BF8-B933-73EE-A9C6-F945BAB145B7}"/>
                </a:ext>
              </a:extLst>
            </p:cNvPr>
            <p:cNvGrpSpPr/>
            <p:nvPr/>
          </p:nvGrpSpPr>
          <p:grpSpPr>
            <a:xfrm>
              <a:off x="0" y="0"/>
              <a:ext cx="10897267" cy="5099889"/>
              <a:chOff x="0" y="0"/>
              <a:chExt cx="2069126" cy="968345"/>
            </a:xfrm>
          </p:grpSpPr>
          <p:sp>
            <p:nvSpPr>
              <p:cNvPr id="11" name="Freeform 11">
                <a:extLst>
                  <a:ext uri="{FF2B5EF4-FFF2-40B4-BE49-F238E27FC236}">
                    <a16:creationId xmlns:a16="http://schemas.microsoft.com/office/drawing/2014/main" id="{05AACBDF-312D-A971-E23E-67E27925751A}"/>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953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CF0D4ACC-AD54-ABDA-6438-379138CE2606}"/>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a:extLst>
                <a:ext uri="{FF2B5EF4-FFF2-40B4-BE49-F238E27FC236}">
                  <a16:creationId xmlns:a16="http://schemas.microsoft.com/office/drawing/2014/main" id="{21924067-DD7F-40DF-C70D-B278E730EE2B}"/>
                </a:ext>
              </a:extLst>
            </p:cNvPr>
            <p:cNvGrpSpPr/>
            <p:nvPr/>
          </p:nvGrpSpPr>
          <p:grpSpPr>
            <a:xfrm>
              <a:off x="211488" y="176225"/>
              <a:ext cx="10474291" cy="4773864"/>
              <a:chOff x="0" y="0"/>
              <a:chExt cx="6102748" cy="2781461"/>
            </a:xfrm>
          </p:grpSpPr>
          <p:sp>
            <p:nvSpPr>
              <p:cNvPr id="14" name="Freeform 14">
                <a:extLst>
                  <a:ext uri="{FF2B5EF4-FFF2-40B4-BE49-F238E27FC236}">
                    <a16:creationId xmlns:a16="http://schemas.microsoft.com/office/drawing/2014/main" id="{96C35A01-7A9B-44B6-481D-90FE75E71BC5}"/>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2CF80C99-431C-2FD2-8436-2289FC7467F0}"/>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 name="Group 16">
            <a:extLst>
              <a:ext uri="{FF2B5EF4-FFF2-40B4-BE49-F238E27FC236}">
                <a16:creationId xmlns:a16="http://schemas.microsoft.com/office/drawing/2014/main" id="{094F73C9-83DC-B776-CB3B-0F6CCD272CFD}"/>
              </a:ext>
            </a:extLst>
          </p:cNvPr>
          <p:cNvGrpSpPr/>
          <p:nvPr/>
        </p:nvGrpSpPr>
        <p:grpSpPr>
          <a:xfrm rot="68291">
            <a:off x="761655" y="1678261"/>
            <a:ext cx="8172950" cy="3824917"/>
            <a:chOff x="0" y="0"/>
            <a:chExt cx="10897267" cy="5099889"/>
          </a:xfrm>
        </p:grpSpPr>
        <p:grpSp>
          <p:nvGrpSpPr>
            <p:cNvPr id="17" name="Group 17">
              <a:extLst>
                <a:ext uri="{FF2B5EF4-FFF2-40B4-BE49-F238E27FC236}">
                  <a16:creationId xmlns:a16="http://schemas.microsoft.com/office/drawing/2014/main" id="{9539FA15-1303-0C15-C426-4604EC395200}"/>
                </a:ext>
              </a:extLst>
            </p:cNvPr>
            <p:cNvGrpSpPr/>
            <p:nvPr/>
          </p:nvGrpSpPr>
          <p:grpSpPr>
            <a:xfrm>
              <a:off x="0" y="0"/>
              <a:ext cx="10897267" cy="5099889"/>
              <a:chOff x="0" y="0"/>
              <a:chExt cx="2069126" cy="968345"/>
            </a:xfrm>
          </p:grpSpPr>
          <p:sp>
            <p:nvSpPr>
              <p:cNvPr id="18" name="Freeform 18">
                <a:extLst>
                  <a:ext uri="{FF2B5EF4-FFF2-40B4-BE49-F238E27FC236}">
                    <a16:creationId xmlns:a16="http://schemas.microsoft.com/office/drawing/2014/main" id="{45A08478-4153-373A-26AD-E706088230ED}"/>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84252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2F6C3431-2057-C7BA-E999-31F2701CAA88}"/>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a:extLst>
                <a:ext uri="{FF2B5EF4-FFF2-40B4-BE49-F238E27FC236}">
                  <a16:creationId xmlns:a16="http://schemas.microsoft.com/office/drawing/2014/main" id="{00810AC8-7E4D-14B5-4C02-5B6C80D44069}"/>
                </a:ext>
              </a:extLst>
            </p:cNvPr>
            <p:cNvGrpSpPr/>
            <p:nvPr/>
          </p:nvGrpSpPr>
          <p:grpSpPr>
            <a:xfrm>
              <a:off x="211488" y="163013"/>
              <a:ext cx="10474291" cy="4773864"/>
              <a:chOff x="0" y="0"/>
              <a:chExt cx="6102748" cy="2781461"/>
            </a:xfrm>
          </p:grpSpPr>
          <p:sp>
            <p:nvSpPr>
              <p:cNvPr id="21" name="Freeform 21">
                <a:extLst>
                  <a:ext uri="{FF2B5EF4-FFF2-40B4-BE49-F238E27FC236}">
                    <a16:creationId xmlns:a16="http://schemas.microsoft.com/office/drawing/2014/main" id="{8CA394D6-7902-67ED-1039-7C77FD7810D0}"/>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185AFE3E-A60C-4BD2-0C00-7B7E07D3EF10}"/>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3" name="Group 23">
            <a:extLst>
              <a:ext uri="{FF2B5EF4-FFF2-40B4-BE49-F238E27FC236}">
                <a16:creationId xmlns:a16="http://schemas.microsoft.com/office/drawing/2014/main" id="{ED5B034C-12C5-DA5E-60FE-40992E8E2EF0}"/>
              </a:ext>
            </a:extLst>
          </p:cNvPr>
          <p:cNvGrpSpPr/>
          <p:nvPr/>
        </p:nvGrpSpPr>
        <p:grpSpPr>
          <a:xfrm rot="-42458">
            <a:off x="9367269" y="1571860"/>
            <a:ext cx="8172950" cy="3824917"/>
            <a:chOff x="0" y="0"/>
            <a:chExt cx="10897267" cy="5099889"/>
          </a:xfrm>
        </p:grpSpPr>
        <p:grpSp>
          <p:nvGrpSpPr>
            <p:cNvPr id="24" name="Group 24">
              <a:extLst>
                <a:ext uri="{FF2B5EF4-FFF2-40B4-BE49-F238E27FC236}">
                  <a16:creationId xmlns:a16="http://schemas.microsoft.com/office/drawing/2014/main" id="{6C4DB237-4DE5-CA2F-BCEB-D4DDBAD65503}"/>
                </a:ext>
              </a:extLst>
            </p:cNvPr>
            <p:cNvGrpSpPr/>
            <p:nvPr/>
          </p:nvGrpSpPr>
          <p:grpSpPr>
            <a:xfrm>
              <a:off x="0" y="0"/>
              <a:ext cx="10897267" cy="5099889"/>
              <a:chOff x="0" y="0"/>
              <a:chExt cx="2069126" cy="968345"/>
            </a:xfrm>
          </p:grpSpPr>
          <p:sp>
            <p:nvSpPr>
              <p:cNvPr id="25" name="Freeform 25">
                <a:extLst>
                  <a:ext uri="{FF2B5EF4-FFF2-40B4-BE49-F238E27FC236}">
                    <a16:creationId xmlns:a16="http://schemas.microsoft.com/office/drawing/2014/main" id="{CC90A761-E372-17AB-AC76-47C88F8CC65D}"/>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a:extLst>
                  <a:ext uri="{FF2B5EF4-FFF2-40B4-BE49-F238E27FC236}">
                    <a16:creationId xmlns:a16="http://schemas.microsoft.com/office/drawing/2014/main" id="{AE0F3FDB-4BC4-0592-ABDF-E1C4346AA765}"/>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a:extLst>
                <a:ext uri="{FF2B5EF4-FFF2-40B4-BE49-F238E27FC236}">
                  <a16:creationId xmlns:a16="http://schemas.microsoft.com/office/drawing/2014/main" id="{5B5EA94E-0E72-2D37-A68E-6DB4637F6A66}"/>
                </a:ext>
              </a:extLst>
            </p:cNvPr>
            <p:cNvGrpSpPr/>
            <p:nvPr/>
          </p:nvGrpSpPr>
          <p:grpSpPr>
            <a:xfrm>
              <a:off x="211488" y="163013"/>
              <a:ext cx="10474291" cy="4773864"/>
              <a:chOff x="0" y="0"/>
              <a:chExt cx="6102748" cy="2781461"/>
            </a:xfrm>
          </p:grpSpPr>
          <p:sp>
            <p:nvSpPr>
              <p:cNvPr id="28" name="Freeform 28">
                <a:extLst>
                  <a:ext uri="{FF2B5EF4-FFF2-40B4-BE49-F238E27FC236}">
                    <a16:creationId xmlns:a16="http://schemas.microsoft.com/office/drawing/2014/main" id="{C68301EB-63E9-E949-A566-4DD9D2EFA05A}"/>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a:extLst>
                  <a:ext uri="{FF2B5EF4-FFF2-40B4-BE49-F238E27FC236}">
                    <a16:creationId xmlns:a16="http://schemas.microsoft.com/office/drawing/2014/main" id="{D4D9B833-B0CA-68DD-0938-7D0103FC70B6}"/>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0" name="Freeform 30">
            <a:extLst>
              <a:ext uri="{FF2B5EF4-FFF2-40B4-BE49-F238E27FC236}">
                <a16:creationId xmlns:a16="http://schemas.microsoft.com/office/drawing/2014/main" id="{3FD7A011-0081-D43D-0690-B05FF239BFE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a:extLst>
              <a:ext uri="{FF2B5EF4-FFF2-40B4-BE49-F238E27FC236}">
                <a16:creationId xmlns:a16="http://schemas.microsoft.com/office/drawing/2014/main" id="{C7AE12E1-7DDB-4875-34B5-C403BA581D62}"/>
              </a:ext>
            </a:extLst>
          </p:cNvPr>
          <p:cNvSpPr txBox="1"/>
          <p:nvPr/>
        </p:nvSpPr>
        <p:spPr>
          <a:xfrm>
            <a:off x="6622409" y="481296"/>
            <a:ext cx="5431024" cy="711659"/>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US" sz="5036" b="1" i="0" u="none" strike="noStrike" kern="1200" cap="none" spc="-125"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Further Activities:</a:t>
            </a:r>
          </a:p>
        </p:txBody>
      </p:sp>
      <p:sp>
        <p:nvSpPr>
          <p:cNvPr id="32" name="TextBox 32">
            <a:extLst>
              <a:ext uri="{FF2B5EF4-FFF2-40B4-BE49-F238E27FC236}">
                <a16:creationId xmlns:a16="http://schemas.microsoft.com/office/drawing/2014/main" id="{11AC7177-8761-A275-B489-1CC71378C380}"/>
              </a:ext>
            </a:extLst>
          </p:cNvPr>
          <p:cNvSpPr txBox="1"/>
          <p:nvPr/>
        </p:nvSpPr>
        <p:spPr>
          <a:xfrm>
            <a:off x="9834533" y="1953924"/>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Reflect</a:t>
            </a:r>
          </a:p>
        </p:txBody>
      </p:sp>
      <p:sp>
        <p:nvSpPr>
          <p:cNvPr id="33" name="TextBox 33">
            <a:extLst>
              <a:ext uri="{FF2B5EF4-FFF2-40B4-BE49-F238E27FC236}">
                <a16:creationId xmlns:a16="http://schemas.microsoft.com/office/drawing/2014/main" id="{F7C123AF-1992-B27B-668E-2BB6A19CD240}"/>
              </a:ext>
            </a:extLst>
          </p:cNvPr>
          <p:cNvSpPr txBox="1"/>
          <p:nvPr/>
        </p:nvSpPr>
        <p:spPr>
          <a:xfrm>
            <a:off x="1128039"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Create</a:t>
            </a:r>
          </a:p>
        </p:txBody>
      </p:sp>
      <p:sp>
        <p:nvSpPr>
          <p:cNvPr id="34" name="TextBox 34">
            <a:extLst>
              <a:ext uri="{FF2B5EF4-FFF2-40B4-BE49-F238E27FC236}">
                <a16:creationId xmlns:a16="http://schemas.microsoft.com/office/drawing/2014/main" id="{19C25E7D-45C2-F3B9-AFEC-74FEAF19F653}"/>
              </a:ext>
            </a:extLst>
          </p:cNvPr>
          <p:cNvSpPr txBox="1"/>
          <p:nvPr/>
        </p:nvSpPr>
        <p:spPr>
          <a:xfrm>
            <a:off x="9834533"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Act</a:t>
            </a:r>
          </a:p>
        </p:txBody>
      </p:sp>
      <p:sp>
        <p:nvSpPr>
          <p:cNvPr id="35" name="TextBox 35">
            <a:extLst>
              <a:ext uri="{FF2B5EF4-FFF2-40B4-BE49-F238E27FC236}">
                <a16:creationId xmlns:a16="http://schemas.microsoft.com/office/drawing/2014/main" id="{80478CEA-785D-C687-8E15-8B1F80628002}"/>
              </a:ext>
            </a:extLst>
          </p:cNvPr>
          <p:cNvSpPr txBox="1"/>
          <p:nvPr/>
        </p:nvSpPr>
        <p:spPr>
          <a:xfrm>
            <a:off x="1128039" y="1953924"/>
            <a:ext cx="3230935"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Discover</a:t>
            </a:r>
          </a:p>
        </p:txBody>
      </p:sp>
      <p:sp>
        <p:nvSpPr>
          <p:cNvPr id="36" name="TextBox 36">
            <a:extLst>
              <a:ext uri="{FF2B5EF4-FFF2-40B4-BE49-F238E27FC236}">
                <a16:creationId xmlns:a16="http://schemas.microsoft.com/office/drawing/2014/main" id="{78CC3896-C234-8BDB-1599-6A71C8D0E78F}"/>
              </a:ext>
            </a:extLst>
          </p:cNvPr>
          <p:cNvSpPr txBox="1"/>
          <p:nvPr/>
        </p:nvSpPr>
        <p:spPr>
          <a:xfrm>
            <a:off x="1162826" y="2657297"/>
            <a:ext cx="7647950" cy="260327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Research charities and organisations that can help children and young people with their physical or mental health.</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Design a poster or information that can be used on the school website to show links to good support.</a:t>
            </a:r>
          </a:p>
        </p:txBody>
      </p:sp>
      <p:sp>
        <p:nvSpPr>
          <p:cNvPr id="37" name="TextBox 37">
            <a:extLst>
              <a:ext uri="{FF2B5EF4-FFF2-40B4-BE49-F238E27FC236}">
                <a16:creationId xmlns:a16="http://schemas.microsoft.com/office/drawing/2014/main" id="{571FA858-A400-654C-1893-5E2C3655195E}"/>
              </a:ext>
            </a:extLst>
          </p:cNvPr>
          <p:cNvSpPr txBox="1"/>
          <p:nvPr/>
        </p:nvSpPr>
        <p:spPr>
          <a:xfrm>
            <a:off x="1123334" y="6657299"/>
            <a:ext cx="7439970" cy="260327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Read Psalm 121. If you know of someone who needs some reassurance, write or print it out for them. </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Create a card or bookmark with words of encouragement to give to someone who is struggling.</a:t>
            </a:r>
          </a:p>
        </p:txBody>
      </p:sp>
      <p:sp>
        <p:nvSpPr>
          <p:cNvPr id="38" name="TextBox 38">
            <a:extLst>
              <a:ext uri="{FF2B5EF4-FFF2-40B4-BE49-F238E27FC236}">
                <a16:creationId xmlns:a16="http://schemas.microsoft.com/office/drawing/2014/main" id="{E96C2FBF-B74C-4243-57BD-EDDDC6B041CE}"/>
              </a:ext>
            </a:extLst>
          </p:cNvPr>
          <p:cNvSpPr txBox="1"/>
          <p:nvPr/>
        </p:nvSpPr>
        <p:spPr>
          <a:xfrm>
            <a:off x="9834533" y="6920480"/>
            <a:ext cx="7439970" cy="2231380"/>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Create a motivation or encouragement corner in school. Fill this with activities, inspiring quotes or prayers that will help others feel supported</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Take a walk with a friend or family member. How could you encourage each other on this journey?</a:t>
            </a:r>
          </a:p>
        </p:txBody>
      </p:sp>
      <p:sp>
        <p:nvSpPr>
          <p:cNvPr id="39" name="TextBox 39">
            <a:extLst>
              <a:ext uri="{FF2B5EF4-FFF2-40B4-BE49-F238E27FC236}">
                <a16:creationId xmlns:a16="http://schemas.microsoft.com/office/drawing/2014/main" id="{810817A1-2A28-2D28-656A-13D9A000EE5A}"/>
              </a:ext>
            </a:extLst>
          </p:cNvPr>
          <p:cNvSpPr txBox="1"/>
          <p:nvPr/>
        </p:nvSpPr>
        <p:spPr>
          <a:xfrm>
            <a:off x="9754565" y="2683163"/>
            <a:ext cx="7647950" cy="2231380"/>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Try a finger labyrinth journey. Use this as a time to think, reflect or to pray about any challenges you are facing. </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What might help you face these challenges? Who could you talk to about them?</a:t>
            </a:r>
          </a:p>
        </p:txBody>
      </p:sp>
    </p:spTree>
    <p:extLst>
      <p:ext uri="{BB962C8B-B14F-4D97-AF65-F5344CB8AC3E}">
        <p14:creationId xmlns:p14="http://schemas.microsoft.com/office/powerpoint/2010/main" val="273218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a:off x="245409" y="282414"/>
            <a:ext cx="17692037" cy="9638071"/>
            <a:chOff x="0" y="0"/>
            <a:chExt cx="4562348" cy="2485437"/>
          </a:xfrm>
        </p:grpSpPr>
        <p:sp>
          <p:nvSpPr>
            <p:cNvPr id="3" name="Freeform 3"/>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4" name="TextBox 4"/>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32866" y="1545580"/>
            <a:ext cx="6740009" cy="8533067"/>
          </a:xfrm>
          <a:custGeom>
            <a:avLst/>
            <a:gdLst/>
            <a:ahLst/>
            <a:cxnLst/>
            <a:rect l="l" t="t" r="r" b="b"/>
            <a:pathLst>
              <a:path w="6740009" h="8533067">
                <a:moveTo>
                  <a:pt x="0" y="0"/>
                </a:moveTo>
                <a:lnTo>
                  <a:pt x="6740009" y="0"/>
                </a:lnTo>
                <a:lnTo>
                  <a:pt x="6740009" y="8533067"/>
                </a:lnTo>
                <a:lnTo>
                  <a:pt x="0" y="8533067"/>
                </a:lnTo>
                <a:lnTo>
                  <a:pt x="0" y="0"/>
                </a:lnTo>
                <a:close/>
              </a:path>
            </a:pathLst>
          </a:custGeom>
          <a:blipFill>
            <a:blip r:embed="rId2">
              <a:alphaModFix amt="20999"/>
            </a:blip>
            <a:stretch>
              <a:fillRect l="-2223" r="-2223"/>
            </a:stretch>
          </a:blipFill>
        </p:spPr>
        <p:txBody>
          <a:bodyPr/>
          <a:lstStyle/>
          <a:p>
            <a:endParaRPr lang="en-GB"/>
          </a:p>
        </p:txBody>
      </p:sp>
      <p:grpSp>
        <p:nvGrpSpPr>
          <p:cNvPr id="6" name="Group 6"/>
          <p:cNvGrpSpPr/>
          <p:nvPr/>
        </p:nvGrpSpPr>
        <p:grpSpPr>
          <a:xfrm>
            <a:off x="11032866" y="1028700"/>
            <a:ext cx="6064296" cy="8229600"/>
            <a:chOff x="0" y="0"/>
            <a:chExt cx="1597181" cy="2167467"/>
          </a:xfrm>
        </p:grpSpPr>
        <p:sp>
          <p:nvSpPr>
            <p:cNvPr id="7" name="Freeform 7"/>
            <p:cNvSpPr/>
            <p:nvPr/>
          </p:nvSpPr>
          <p:spPr>
            <a:xfrm>
              <a:off x="0" y="0"/>
              <a:ext cx="1597181" cy="2167467"/>
            </a:xfrm>
            <a:custGeom>
              <a:avLst/>
              <a:gdLst/>
              <a:ahLst/>
              <a:cxnLst/>
              <a:rect l="l" t="t" r="r" b="b"/>
              <a:pathLst>
                <a:path w="1597181" h="2167467">
                  <a:moveTo>
                    <a:pt x="34469" y="0"/>
                  </a:moveTo>
                  <a:lnTo>
                    <a:pt x="1562712" y="0"/>
                  </a:lnTo>
                  <a:cubicBezTo>
                    <a:pt x="1571853" y="0"/>
                    <a:pt x="1580621" y="3632"/>
                    <a:pt x="1587085" y="10096"/>
                  </a:cubicBezTo>
                  <a:cubicBezTo>
                    <a:pt x="1593549" y="16560"/>
                    <a:pt x="1597181" y="25327"/>
                    <a:pt x="1597181" y="34469"/>
                  </a:cubicBezTo>
                  <a:lnTo>
                    <a:pt x="1597181" y="2132998"/>
                  </a:lnTo>
                  <a:cubicBezTo>
                    <a:pt x="1597181" y="2152034"/>
                    <a:pt x="1581749" y="2167467"/>
                    <a:pt x="1562712" y="2167467"/>
                  </a:cubicBezTo>
                  <a:lnTo>
                    <a:pt x="34469" y="2167467"/>
                  </a:lnTo>
                  <a:cubicBezTo>
                    <a:pt x="15432" y="2167467"/>
                    <a:pt x="0" y="2152034"/>
                    <a:pt x="0" y="2132998"/>
                  </a:cubicBezTo>
                  <a:lnTo>
                    <a:pt x="0" y="34469"/>
                  </a:lnTo>
                  <a:cubicBezTo>
                    <a:pt x="0" y="15432"/>
                    <a:pt x="15432" y="0"/>
                    <a:pt x="34469" y="0"/>
                  </a:cubicBezTo>
                  <a:close/>
                </a:path>
              </a:pathLst>
            </a:custGeom>
            <a:solidFill>
              <a:srgbClr val="D6B185"/>
            </a:solidFill>
          </p:spPr>
          <p:txBody>
            <a:bodyPr/>
            <a:lstStyle/>
            <a:p>
              <a:endParaRPr lang="en-GB"/>
            </a:p>
          </p:txBody>
        </p:sp>
        <p:sp>
          <p:nvSpPr>
            <p:cNvPr id="8" name="TextBox 8"/>
            <p:cNvSpPr txBox="1"/>
            <p:nvPr/>
          </p:nvSpPr>
          <p:spPr>
            <a:xfrm>
              <a:off x="0" y="-38100"/>
              <a:ext cx="1597181" cy="220556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endParaRPr lang="en-GB"/>
          </a:p>
        </p:txBody>
      </p:sp>
      <p:sp>
        <p:nvSpPr>
          <p:cNvPr id="10" name="Freeform 10"/>
          <p:cNvSpPr/>
          <p:nvPr/>
        </p:nvSpPr>
        <p:spPr>
          <a:xfrm>
            <a:off x="11881177"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15152" t="-8061" r="-277819" b="-111616"/>
            </a:stretch>
          </a:blipFill>
          <a:ln cap="sq">
            <a:noFill/>
            <a:prstDash val="solid"/>
            <a:miter/>
          </a:ln>
        </p:spPr>
        <p:txBody>
          <a:bodyPr/>
          <a:lstStyle/>
          <a:p>
            <a:endParaRPr lang="en-GB"/>
          </a:p>
        </p:txBody>
      </p:sp>
      <p:sp>
        <p:nvSpPr>
          <p:cNvPr id="11" name="Freeform 11"/>
          <p:cNvSpPr/>
          <p:nvPr/>
        </p:nvSpPr>
        <p:spPr>
          <a:xfrm>
            <a:off x="14430529"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232807" t="-113550" r="-60163" b="-6128"/>
            </a:stretch>
          </a:blipFill>
          <a:ln cap="sq">
            <a:noFill/>
            <a:prstDash val="solid"/>
            <a:miter/>
          </a:ln>
        </p:spPr>
        <p:txBody>
          <a:bodyPr/>
          <a:lstStyle/>
          <a:p>
            <a:endParaRPr lang="en-GB"/>
          </a:p>
        </p:txBody>
      </p:sp>
      <p:sp>
        <p:nvSpPr>
          <p:cNvPr id="12" name="Freeform 12"/>
          <p:cNvSpPr/>
          <p:nvPr/>
        </p:nvSpPr>
        <p:spPr>
          <a:xfrm>
            <a:off x="11881177" y="1734685"/>
            <a:ext cx="2041796" cy="2024749"/>
          </a:xfrm>
          <a:custGeom>
            <a:avLst/>
            <a:gdLst/>
            <a:ahLst/>
            <a:cxnLst/>
            <a:rect l="l" t="t" r="r" b="b"/>
            <a:pathLst>
              <a:path w="2041796" h="2024749">
                <a:moveTo>
                  <a:pt x="0" y="0"/>
                </a:moveTo>
                <a:lnTo>
                  <a:pt x="2041796" y="0"/>
                </a:lnTo>
                <a:lnTo>
                  <a:pt x="2041796" y="2024749"/>
                </a:lnTo>
                <a:lnTo>
                  <a:pt x="0" y="2024749"/>
                </a:lnTo>
                <a:lnTo>
                  <a:pt x="0" y="0"/>
                </a:lnTo>
                <a:close/>
              </a:path>
            </a:pathLst>
          </a:custGeom>
          <a:blipFill>
            <a:blip r:embed="rId4">
              <a:alphaModFix amt="19999"/>
            </a:blip>
            <a:stretch>
              <a:fillRect l="-112572" t="-8304" r="-171565" b="-109592"/>
            </a:stretch>
          </a:blipFill>
          <a:ln cap="sq">
            <a:noFill/>
            <a:prstDash val="solid"/>
            <a:miter/>
          </a:ln>
        </p:spPr>
        <p:txBody>
          <a:bodyPr/>
          <a:lstStyle/>
          <a:p>
            <a:endParaRPr lang="en-GB"/>
          </a:p>
        </p:txBody>
      </p:sp>
      <p:sp>
        <p:nvSpPr>
          <p:cNvPr id="13" name="Freeform 13"/>
          <p:cNvSpPr/>
          <p:nvPr/>
        </p:nvSpPr>
        <p:spPr>
          <a:xfrm>
            <a:off x="1441224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220087" t="-11844" r="-69339" b="-109052"/>
            </a:stretch>
          </a:blipFill>
          <a:ln cap="sq">
            <a:noFill/>
            <a:prstDash val="solid"/>
            <a:miter/>
          </a:ln>
        </p:spPr>
        <p:txBody>
          <a:bodyPr/>
          <a:lstStyle/>
          <a:p>
            <a:endParaRPr lang="en-GB"/>
          </a:p>
        </p:txBody>
      </p:sp>
      <p:sp>
        <p:nvSpPr>
          <p:cNvPr id="14" name="Freeform 14"/>
          <p:cNvSpPr/>
          <p:nvPr/>
        </p:nvSpPr>
        <p:spPr>
          <a:xfrm>
            <a:off x="1188117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16214" t="-103174" r="-257190" b="-8633"/>
            </a:stretch>
          </a:blipFill>
          <a:ln cap="sq">
            <a:noFill/>
            <a:prstDash val="solid"/>
            <a:miter/>
          </a:ln>
        </p:spPr>
        <p:txBody>
          <a:bodyPr/>
          <a:lstStyle/>
          <a:p>
            <a:endParaRPr lang="en-GB"/>
          </a:p>
        </p:txBody>
      </p:sp>
      <p:sp>
        <p:nvSpPr>
          <p:cNvPr id="15" name="Freeform 15"/>
          <p:cNvSpPr/>
          <p:nvPr/>
        </p:nvSpPr>
        <p:spPr>
          <a:xfrm>
            <a:off x="14177383" y="1849591"/>
            <a:ext cx="2077338" cy="2041303"/>
          </a:xfrm>
          <a:custGeom>
            <a:avLst/>
            <a:gdLst/>
            <a:ahLst/>
            <a:cxnLst/>
            <a:rect l="l" t="t" r="r" b="b"/>
            <a:pathLst>
              <a:path w="2077338" h="2041303">
                <a:moveTo>
                  <a:pt x="0" y="0"/>
                </a:moveTo>
                <a:lnTo>
                  <a:pt x="2077338" y="0"/>
                </a:lnTo>
                <a:lnTo>
                  <a:pt x="2077338" y="2041302"/>
                </a:lnTo>
                <a:lnTo>
                  <a:pt x="0" y="2041302"/>
                </a:lnTo>
                <a:lnTo>
                  <a:pt x="0" y="0"/>
                </a:lnTo>
                <a:close/>
              </a:path>
            </a:pathLst>
          </a:custGeom>
          <a:blipFill>
            <a:blip r:embed="rId5"/>
            <a:stretch>
              <a:fillRect l="-111970" t="-105543" r="-155045" b="-4547"/>
            </a:stretch>
          </a:blipFill>
          <a:ln cap="sq">
            <a:noFill/>
            <a:prstDash val="solid"/>
            <a:miter/>
          </a:ln>
        </p:spPr>
        <p:txBody>
          <a:bodyPr/>
          <a:lstStyle/>
          <a:p>
            <a:endParaRPr lang="en-GB"/>
          </a:p>
        </p:txBody>
      </p:sp>
      <p:sp>
        <p:nvSpPr>
          <p:cNvPr id="16" name="AutoShape 16"/>
          <p:cNvSpPr/>
          <p:nvPr/>
        </p:nvSpPr>
        <p:spPr>
          <a:xfrm flipV="1">
            <a:off x="10146713" y="1028700"/>
            <a:ext cx="0" cy="8145499"/>
          </a:xfrm>
          <a:prstGeom prst="line">
            <a:avLst/>
          </a:prstGeom>
          <a:ln w="38100" cap="rnd">
            <a:solidFill>
              <a:srgbClr val="FAF9F3">
                <a:alpha val="49804"/>
              </a:srgbClr>
            </a:solidFill>
            <a:prstDash val="sysDash"/>
            <a:headEnd type="none" w="sm" len="sm"/>
            <a:tailEnd type="none" w="sm" len="sm"/>
          </a:ln>
        </p:spPr>
        <p:txBody>
          <a:bodyPr/>
          <a:lstStyle/>
          <a:p>
            <a:endParaRPr lang="en-GB"/>
          </a:p>
        </p:txBody>
      </p:sp>
      <p:sp>
        <p:nvSpPr>
          <p:cNvPr id="17" name="TextBox 17"/>
          <p:cNvSpPr txBox="1"/>
          <p:nvPr/>
        </p:nvSpPr>
        <p:spPr>
          <a:xfrm>
            <a:off x="1609859" y="3263211"/>
            <a:ext cx="6505136" cy="3036427"/>
          </a:xfrm>
          <a:prstGeom prst="rect">
            <a:avLst/>
          </a:prstGeom>
        </p:spPr>
        <p:txBody>
          <a:bodyPr lIns="0" tIns="0" rIns="0" bIns="0" rtlCol="0" anchor="t">
            <a:spAutoFit/>
          </a:bodyPr>
          <a:lstStyle/>
          <a:p>
            <a:pPr algn="l">
              <a:lnSpc>
                <a:spcPts val="11855"/>
              </a:lnSpc>
            </a:pPr>
            <a:r>
              <a:rPr lang="en-US" sz="10777" b="1" spc="-269">
                <a:solidFill>
                  <a:srgbClr val="FAF9F3"/>
                </a:solidFill>
                <a:latin typeface="Century Gothic Paneuropean Heavy"/>
                <a:ea typeface="Century Gothic Paneuropean Heavy"/>
                <a:cs typeface="Century Gothic Paneuropean Heavy"/>
                <a:sym typeface="Century Gothic Paneuropean Heavy"/>
              </a:rPr>
              <a:t>Pilgrim Pathways</a:t>
            </a:r>
          </a:p>
        </p:txBody>
      </p:sp>
      <p:sp>
        <p:nvSpPr>
          <p:cNvPr id="18" name="TextBox 18"/>
          <p:cNvSpPr txBox="1"/>
          <p:nvPr/>
        </p:nvSpPr>
        <p:spPr>
          <a:xfrm>
            <a:off x="1609859" y="6604626"/>
            <a:ext cx="8536853" cy="680085"/>
          </a:xfrm>
          <a:prstGeom prst="rect">
            <a:avLst/>
          </a:prstGeom>
        </p:spPr>
        <p:txBody>
          <a:bodyPr lIns="0" tIns="0" rIns="0" bIns="0" rtlCol="0" anchor="t">
            <a:spAutoFit/>
          </a:bodyPr>
          <a:lstStyle/>
          <a:p>
            <a:pPr algn="l">
              <a:lnSpc>
                <a:spcPts val="5280"/>
              </a:lnSpc>
            </a:pPr>
            <a:r>
              <a:rPr lang="en-US" sz="4800" spc="-120">
                <a:solidFill>
                  <a:srgbClr val="FAF9F3"/>
                </a:solidFill>
                <a:latin typeface="Century Gothic Paneuropean"/>
                <a:ea typeface="Century Gothic Paneuropean"/>
                <a:cs typeface="Century Gothic Paneuropean"/>
                <a:sym typeface="Century Gothic Paneuropean"/>
              </a:rPr>
              <a:t>Week Four: A Walking Stick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F5CADA17-B02A-60DA-8CEC-C371E7A316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80AB14-D882-C0F1-2445-A24C220923A3}"/>
              </a:ext>
            </a:extLst>
          </p:cNvPr>
          <p:cNvGrpSpPr/>
          <p:nvPr/>
        </p:nvGrpSpPr>
        <p:grpSpPr>
          <a:xfrm rot="-92470">
            <a:off x="1009650" y="1153427"/>
            <a:ext cx="8924031" cy="7965375"/>
            <a:chOff x="0" y="0"/>
            <a:chExt cx="2245190" cy="2004003"/>
          </a:xfrm>
        </p:grpSpPr>
        <p:sp>
          <p:nvSpPr>
            <p:cNvPr id="3" name="Freeform 3">
              <a:extLst>
                <a:ext uri="{FF2B5EF4-FFF2-40B4-BE49-F238E27FC236}">
                  <a16:creationId xmlns:a16="http://schemas.microsoft.com/office/drawing/2014/main" id="{0D36E666-4BD5-8547-702A-B17963384EE8}"/>
                </a:ext>
              </a:extLst>
            </p:cNvPr>
            <p:cNvSpPr/>
            <p:nvPr/>
          </p:nvSpPr>
          <p:spPr>
            <a:xfrm>
              <a:off x="0" y="0"/>
              <a:ext cx="2245190" cy="2004003"/>
            </a:xfrm>
            <a:custGeom>
              <a:avLst/>
              <a:gdLst/>
              <a:ahLst/>
              <a:cxnLst/>
              <a:rect l="l" t="t" r="r" b="b"/>
              <a:pathLst>
                <a:path w="2245190" h="2004003">
                  <a:moveTo>
                    <a:pt x="23423" y="0"/>
                  </a:moveTo>
                  <a:lnTo>
                    <a:pt x="2221767" y="0"/>
                  </a:lnTo>
                  <a:cubicBezTo>
                    <a:pt x="2234703" y="0"/>
                    <a:pt x="2245190" y="10487"/>
                    <a:pt x="2245190" y="23423"/>
                  </a:cubicBezTo>
                  <a:lnTo>
                    <a:pt x="2245190" y="1980579"/>
                  </a:lnTo>
                  <a:cubicBezTo>
                    <a:pt x="2245190" y="1993516"/>
                    <a:pt x="2234703" y="2004003"/>
                    <a:pt x="2221767" y="2004003"/>
                  </a:cubicBezTo>
                  <a:lnTo>
                    <a:pt x="23423" y="2004003"/>
                  </a:lnTo>
                  <a:cubicBezTo>
                    <a:pt x="10487" y="2004003"/>
                    <a:pt x="0" y="1993516"/>
                    <a:pt x="0" y="1980579"/>
                  </a:cubicBezTo>
                  <a:lnTo>
                    <a:pt x="0" y="23423"/>
                  </a:lnTo>
                  <a:cubicBezTo>
                    <a:pt x="0" y="10487"/>
                    <a:pt x="10487" y="0"/>
                    <a:pt x="23423"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9662BC71-5C50-4AEC-1237-8E7CBCF889AD}"/>
                </a:ext>
              </a:extLst>
            </p:cNvPr>
            <p:cNvSpPr txBox="1"/>
            <p:nvPr/>
          </p:nvSpPr>
          <p:spPr>
            <a:xfrm>
              <a:off x="0" y="-38100"/>
              <a:ext cx="2245190" cy="204210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655814DF-1AD0-4C77-99E3-8BEF57633E24}"/>
              </a:ext>
            </a:extLst>
          </p:cNvPr>
          <p:cNvGrpSpPr/>
          <p:nvPr/>
        </p:nvGrpSpPr>
        <p:grpSpPr>
          <a:xfrm rot="-92470">
            <a:off x="1183347" y="1361828"/>
            <a:ext cx="8577646" cy="7586056"/>
            <a:chOff x="0" y="0"/>
            <a:chExt cx="6622038" cy="5856549"/>
          </a:xfrm>
        </p:grpSpPr>
        <p:sp>
          <p:nvSpPr>
            <p:cNvPr id="6" name="Freeform 6">
              <a:extLst>
                <a:ext uri="{FF2B5EF4-FFF2-40B4-BE49-F238E27FC236}">
                  <a16:creationId xmlns:a16="http://schemas.microsoft.com/office/drawing/2014/main" id="{0B9C4D11-6E0A-3A4A-0AA6-C72FFC1ACA96}"/>
                </a:ext>
              </a:extLst>
            </p:cNvPr>
            <p:cNvSpPr/>
            <p:nvPr/>
          </p:nvSpPr>
          <p:spPr>
            <a:xfrm>
              <a:off x="0" y="0"/>
              <a:ext cx="6622038" cy="5856549"/>
            </a:xfrm>
            <a:custGeom>
              <a:avLst/>
              <a:gdLst/>
              <a:ahLst/>
              <a:cxnLst/>
              <a:rect l="l" t="t" r="r" b="b"/>
              <a:pathLst>
                <a:path w="6622038" h="5856549">
                  <a:moveTo>
                    <a:pt x="6622038" y="13539"/>
                  </a:moveTo>
                  <a:lnTo>
                    <a:pt x="6622038" y="5843010"/>
                  </a:lnTo>
                  <a:cubicBezTo>
                    <a:pt x="6622038" y="5846601"/>
                    <a:pt x="6620611" y="5850045"/>
                    <a:pt x="6618072" y="5852584"/>
                  </a:cubicBezTo>
                  <a:cubicBezTo>
                    <a:pt x="6615533" y="5855123"/>
                    <a:pt x="6612089" y="5856549"/>
                    <a:pt x="6608499" y="5856549"/>
                  </a:cubicBezTo>
                  <a:lnTo>
                    <a:pt x="13539" y="5856549"/>
                  </a:lnTo>
                  <a:cubicBezTo>
                    <a:pt x="9948" y="5856549"/>
                    <a:pt x="6504" y="5855123"/>
                    <a:pt x="3965" y="5852584"/>
                  </a:cubicBezTo>
                  <a:cubicBezTo>
                    <a:pt x="1426" y="5850045"/>
                    <a:pt x="0" y="5846601"/>
                    <a:pt x="0" y="5843010"/>
                  </a:cubicBezTo>
                  <a:lnTo>
                    <a:pt x="0" y="13539"/>
                  </a:lnTo>
                  <a:cubicBezTo>
                    <a:pt x="0" y="9948"/>
                    <a:pt x="1426" y="6504"/>
                    <a:pt x="3965" y="3965"/>
                  </a:cubicBezTo>
                  <a:cubicBezTo>
                    <a:pt x="6504" y="1426"/>
                    <a:pt x="9948" y="0"/>
                    <a:pt x="13539" y="0"/>
                  </a:cubicBezTo>
                  <a:lnTo>
                    <a:pt x="6608499" y="0"/>
                  </a:lnTo>
                  <a:cubicBezTo>
                    <a:pt x="6612089" y="0"/>
                    <a:pt x="6615533" y="1426"/>
                    <a:pt x="6618072" y="3965"/>
                  </a:cubicBezTo>
                  <a:cubicBezTo>
                    <a:pt x="6620611" y="6504"/>
                    <a:pt x="6622038" y="9948"/>
                    <a:pt x="6622038" y="13539"/>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E040B7E-0C07-5A1D-D271-3B52C1271EAB}"/>
                </a:ext>
              </a:extLst>
            </p:cNvPr>
            <p:cNvSpPr txBox="1"/>
            <p:nvPr/>
          </p:nvSpPr>
          <p:spPr>
            <a:xfrm>
              <a:off x="0" y="-38100"/>
              <a:ext cx="6622038" cy="5894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075ACFBB-60D9-B98A-5219-7F923281C3DD}"/>
              </a:ext>
            </a:extLst>
          </p:cNvPr>
          <p:cNvSpPr/>
          <p:nvPr/>
        </p:nvSpPr>
        <p:spPr>
          <a:xfrm>
            <a:off x="-952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929170DE-63B0-1C57-DC8C-EF47F3DA17D7}"/>
              </a:ext>
            </a:extLst>
          </p:cNvPr>
          <p:cNvSpPr txBox="1"/>
          <p:nvPr/>
        </p:nvSpPr>
        <p:spPr>
          <a:xfrm>
            <a:off x="1784541" y="2503583"/>
            <a:ext cx="7374248" cy="5245026"/>
          </a:xfrm>
          <a:prstGeom prst="rect">
            <a:avLst/>
          </a:prstGeom>
        </p:spPr>
        <p:txBody>
          <a:bodyPr lIns="0" tIns="0" rIns="0" bIns="0" rtlCol="0" anchor="t">
            <a:spAutoFit/>
          </a:bodyPr>
          <a:lstStyle/>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rPr>
              <a:t>Hebrews 11:1-16 </a:t>
            </a:r>
          </a:p>
          <a:p>
            <a:pPr marL="0" marR="0" lvl="0" indent="0" algn="l" defTabSz="914400" rtl="0" eaLnBrk="1" fontAlgn="auto" latinLnBrk="0" hangingPunct="1">
              <a:lnSpc>
                <a:spcPts val="3850"/>
              </a:lnSpc>
              <a:spcBef>
                <a:spcPts val="0"/>
              </a:spcBef>
              <a:spcAft>
                <a:spcPts val="0"/>
              </a:spcAft>
              <a:buClrTx/>
              <a:buSzTx/>
              <a:buFontTx/>
              <a:buNone/>
              <a:tabLst/>
              <a:defRPr/>
            </a:pPr>
            <a:endPar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endParaRPr>
          </a:p>
          <a:p>
            <a:pPr marL="0" marR="0" lvl="0" indent="0" algn="l" defTabSz="914400" rtl="0" eaLnBrk="1" fontAlgn="auto" latinLnBrk="0" hangingPunct="1">
              <a:lnSpc>
                <a:spcPts val="3826"/>
              </a:lnSpc>
              <a:spcBef>
                <a:spcPts val="0"/>
              </a:spcBef>
              <a:spcAft>
                <a:spcPts val="0"/>
              </a:spcAft>
              <a:buClrTx/>
              <a:buSzTx/>
              <a:buFontTx/>
              <a:buNone/>
              <a:tabLst/>
              <a:defRPr/>
            </a:pPr>
            <a:r>
              <a:rPr kumimoji="0" lang="en-GB"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Faith shows the reality of what we hope for; it is the evidence of things we cannot see. Through their faith, the people in days of old earned a good reputation. </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2640"/>
              </a:lnSpc>
              <a:spcBef>
                <a:spcPts val="0"/>
              </a:spcBef>
              <a:spcAft>
                <a:spcPts val="0"/>
              </a:spcAft>
              <a:buClrTx/>
              <a:buSzTx/>
              <a:buFontTx/>
              <a:buNone/>
              <a:tabLst/>
              <a:defRPr/>
            </a:pPr>
            <a:r>
              <a:rPr lang="en-US" sz="2400" b="1" spc="-60" dirty="0">
                <a:solidFill>
                  <a:srgbClr val="FAF9F3"/>
                </a:solidFill>
                <a:latin typeface="Century Gothic Paneuropean Bold"/>
                <a:ea typeface="Century Gothic Paneuropean Bold"/>
                <a:cs typeface="Century Gothic Paneuropean Bold"/>
                <a:sym typeface="Century Gothic Paneuropean Bold"/>
              </a:rPr>
              <a:t>NLT</a:t>
            </a:r>
            <a:endPar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8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More Reading: </a:t>
            </a:r>
            <a:r>
              <a:rPr kumimoji="0" lang="en-US" sz="3500" b="0" i="1" u="none" strike="noStrike" kern="1200" cap="none" spc="-87" normalizeH="0" baseline="0" noProof="0" dirty="0">
                <a:ln>
                  <a:noFill/>
                </a:ln>
                <a:solidFill>
                  <a:srgbClr val="FAF9F3"/>
                </a:solidFill>
                <a:effectLst/>
                <a:uLnTx/>
                <a:uFillTx/>
                <a:latin typeface="Century Gothic Paneuropean Italics"/>
                <a:ea typeface="Century Gothic Paneuropean Italics"/>
                <a:cs typeface="Century Gothic Paneuropean Italics"/>
                <a:sym typeface="Century Gothic Paneuropean Italics"/>
              </a:rPr>
              <a:t>Luke 6:47-49</a:t>
            </a:r>
          </a:p>
        </p:txBody>
      </p:sp>
      <p:sp>
        <p:nvSpPr>
          <p:cNvPr id="10" name="TextBox 10">
            <a:extLst>
              <a:ext uri="{FF2B5EF4-FFF2-40B4-BE49-F238E27FC236}">
                <a16:creationId xmlns:a16="http://schemas.microsoft.com/office/drawing/2014/main" id="{60B4E0BB-D667-2B79-A630-032810536EE7}"/>
              </a:ext>
            </a:extLst>
          </p:cNvPr>
          <p:cNvSpPr txBox="1"/>
          <p:nvPr/>
        </p:nvSpPr>
        <p:spPr>
          <a:xfrm>
            <a:off x="10740840" y="3019656"/>
            <a:ext cx="6635492" cy="4270400"/>
          </a:xfrm>
          <a:prstGeom prst="rect">
            <a:avLst/>
          </a:prstGeom>
        </p:spPr>
        <p:txBody>
          <a:bodyPr lIns="0" tIns="0" rIns="0" bIns="0" rtlCol="0" anchor="t">
            <a:spAutoFit/>
          </a:bodyPr>
          <a:lstStyle/>
          <a:p>
            <a:pPr marL="0" marR="0" lvl="0" indent="0" algn="l" defTabSz="914400" rtl="0" eaLnBrk="1" fontAlgn="auto" latinLnBrk="0" hangingPunct="1">
              <a:lnSpc>
                <a:spcPts val="3719"/>
              </a:lnSpc>
              <a:spcBef>
                <a:spcPts val="0"/>
              </a:spcBef>
              <a:spcAft>
                <a:spcPts val="0"/>
              </a:spcAft>
              <a:buClrTx/>
              <a:buSzTx/>
              <a:buFontTx/>
              <a:buNone/>
              <a:tabLst/>
              <a:defRPr/>
            </a:pP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Many people who go on a walking pilgrimage take a walking stick to help them stay stable. Watch the video on the next slide explaining how a walking stick can also be a symbol of all the wise people who have gone before us, who inspire us and help us continue on our journey.</a:t>
            </a:r>
          </a:p>
        </p:txBody>
      </p:sp>
    </p:spTree>
    <p:extLst>
      <p:ext uri="{BB962C8B-B14F-4D97-AF65-F5344CB8AC3E}">
        <p14:creationId xmlns:p14="http://schemas.microsoft.com/office/powerpoint/2010/main" val="91077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3C52A20C-A470-E01F-27AE-4A55357A25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4DD771B-0A7A-A7B7-F08D-07EF919B017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002F12ED-7838-C5C7-59A8-B6A340BAF24B}"/>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5EAD5BA7-D9CD-78B4-DF4C-21BDCA6B6BE5}"/>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41CB67A2-AAEA-6301-3A4C-D87D801E2D5B}"/>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EA24FEA1-D01E-6292-A9D2-0750AE182391}"/>
              </a:ext>
            </a:extLst>
          </p:cNvPr>
          <p:cNvSpPr txBox="1"/>
          <p:nvPr/>
        </p:nvSpPr>
        <p:spPr>
          <a:xfrm>
            <a:off x="1219200" y="9274154"/>
            <a:ext cx="16306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Week Four of the Pilgrim Pathways Collective Worship from Faith in the North - www.faithinthenorth.org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Original concept and content from the Archbishops Young Leaders Award - www.nse.org.uk/ayla</a:t>
            </a:r>
          </a:p>
        </p:txBody>
      </p:sp>
      <p:pic>
        <p:nvPicPr>
          <p:cNvPr id="6" name="Online Media 5" title="Week Four Pilgrim Pathways: Walking Stick">
            <a:hlinkClick r:id="" action="ppaction://media"/>
            <a:extLst>
              <a:ext uri="{FF2B5EF4-FFF2-40B4-BE49-F238E27FC236}">
                <a16:creationId xmlns:a16="http://schemas.microsoft.com/office/drawing/2014/main" id="{12DA54BF-4A79-9EE0-3F29-2245EDF85C1E}"/>
              </a:ext>
            </a:extLst>
          </p:cNvPr>
          <p:cNvPicPr>
            <a:picLocks noRot="1" noChangeAspect="1"/>
          </p:cNvPicPr>
          <p:nvPr>
            <a:videoFile r:link="rId1"/>
          </p:nvPr>
        </p:nvPicPr>
        <p:blipFill>
          <a:blip r:embed="rId4"/>
          <a:stretch>
            <a:fillRect/>
          </a:stretch>
        </p:blipFill>
        <p:spPr>
          <a:xfrm>
            <a:off x="1524000" y="589682"/>
            <a:ext cx="15240000" cy="8610600"/>
          </a:xfrm>
          <a:prstGeom prst="rect">
            <a:avLst/>
          </a:prstGeom>
        </p:spPr>
      </p:pic>
    </p:spTree>
    <p:extLst>
      <p:ext uri="{BB962C8B-B14F-4D97-AF65-F5344CB8AC3E}">
        <p14:creationId xmlns:p14="http://schemas.microsoft.com/office/powerpoint/2010/main" val="27838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BBD947F4-5C77-F118-9DA5-C1407A67D5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2CA0F70-13EE-5AA6-A3A3-FB95A137F1B4}"/>
              </a:ext>
            </a:extLst>
          </p:cNvPr>
          <p:cNvGrpSpPr/>
          <p:nvPr/>
        </p:nvGrpSpPr>
        <p:grpSpPr>
          <a:xfrm rot="102787">
            <a:off x="5140890" y="867985"/>
            <a:ext cx="8006221" cy="1866506"/>
            <a:chOff x="0" y="0"/>
            <a:chExt cx="10674961" cy="2488675"/>
          </a:xfrm>
        </p:grpSpPr>
        <p:grpSp>
          <p:nvGrpSpPr>
            <p:cNvPr id="3" name="Group 3">
              <a:extLst>
                <a:ext uri="{FF2B5EF4-FFF2-40B4-BE49-F238E27FC236}">
                  <a16:creationId xmlns:a16="http://schemas.microsoft.com/office/drawing/2014/main" id="{9CC52DFB-48F1-B1EA-BA70-8749A8917D5E}"/>
                </a:ext>
              </a:extLst>
            </p:cNvPr>
            <p:cNvGrpSpPr/>
            <p:nvPr/>
          </p:nvGrpSpPr>
          <p:grpSpPr>
            <a:xfrm>
              <a:off x="0" y="0"/>
              <a:ext cx="10674961" cy="2488675"/>
              <a:chOff x="0" y="0"/>
              <a:chExt cx="2064611" cy="481329"/>
            </a:xfrm>
          </p:grpSpPr>
          <p:sp>
            <p:nvSpPr>
              <p:cNvPr id="4" name="Freeform 4">
                <a:extLst>
                  <a:ext uri="{FF2B5EF4-FFF2-40B4-BE49-F238E27FC236}">
                    <a16:creationId xmlns:a16="http://schemas.microsoft.com/office/drawing/2014/main" id="{30D89660-93EA-644A-EF43-760874CC4235}"/>
                  </a:ext>
                </a:extLst>
              </p:cNvPr>
              <p:cNvSpPr/>
              <p:nvPr/>
            </p:nvSpPr>
            <p:spPr>
              <a:xfrm>
                <a:off x="0" y="0"/>
                <a:ext cx="2064611" cy="481329"/>
              </a:xfrm>
              <a:custGeom>
                <a:avLst/>
                <a:gdLst/>
                <a:ahLst/>
                <a:cxnLst/>
                <a:rect l="l" t="t" r="r" b="b"/>
                <a:pathLst>
                  <a:path w="2064611" h="481329">
                    <a:moveTo>
                      <a:pt x="2064611" y="96699"/>
                    </a:moveTo>
                    <a:lnTo>
                      <a:pt x="2064611" y="384630"/>
                    </a:lnTo>
                    <a:cubicBezTo>
                      <a:pt x="2064611" y="410277"/>
                      <a:pt x="2054423" y="434872"/>
                      <a:pt x="2036288" y="453007"/>
                    </a:cubicBezTo>
                    <a:cubicBezTo>
                      <a:pt x="2018154" y="471141"/>
                      <a:pt x="1993558" y="481329"/>
                      <a:pt x="1967912" y="481329"/>
                    </a:cubicBezTo>
                    <a:lnTo>
                      <a:pt x="96699" y="481329"/>
                    </a:lnTo>
                    <a:cubicBezTo>
                      <a:pt x="43294" y="481329"/>
                      <a:pt x="0" y="438036"/>
                      <a:pt x="0" y="384630"/>
                    </a:cubicBezTo>
                    <a:lnTo>
                      <a:pt x="0" y="96699"/>
                    </a:lnTo>
                    <a:cubicBezTo>
                      <a:pt x="0" y="43294"/>
                      <a:pt x="43294" y="0"/>
                      <a:pt x="96699" y="0"/>
                    </a:cubicBezTo>
                    <a:lnTo>
                      <a:pt x="1967912" y="0"/>
                    </a:lnTo>
                    <a:cubicBezTo>
                      <a:pt x="2021317" y="0"/>
                      <a:pt x="2064611" y="43294"/>
                      <a:pt x="2064611" y="96699"/>
                    </a:cubicBezTo>
                    <a:close/>
                  </a:path>
                </a:pathLst>
              </a:custGeom>
              <a:solidFill>
                <a:srgbClr val="D1382F"/>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97186CEA-80C3-36F4-56A9-E61581C43B68}"/>
                  </a:ext>
                </a:extLst>
              </p:cNvPr>
              <p:cNvSpPr txBox="1"/>
              <p:nvPr/>
            </p:nvSpPr>
            <p:spPr>
              <a:xfrm>
                <a:off x="0" y="-38100"/>
                <a:ext cx="2064611" cy="51942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D6CD328D-FE2D-7E6F-66B6-7DE4A2858C54}"/>
                </a:ext>
              </a:extLst>
            </p:cNvPr>
            <p:cNvGrpSpPr/>
            <p:nvPr/>
          </p:nvGrpSpPr>
          <p:grpSpPr>
            <a:xfrm>
              <a:off x="167975" y="154139"/>
              <a:ext cx="10299960" cy="2158583"/>
              <a:chOff x="0" y="0"/>
              <a:chExt cx="2085085" cy="436978"/>
            </a:xfrm>
          </p:grpSpPr>
          <p:sp>
            <p:nvSpPr>
              <p:cNvPr id="7" name="Freeform 7">
                <a:extLst>
                  <a:ext uri="{FF2B5EF4-FFF2-40B4-BE49-F238E27FC236}">
                    <a16:creationId xmlns:a16="http://schemas.microsoft.com/office/drawing/2014/main" id="{F7AE3D68-6D79-6FB2-82DB-2470A56785EC}"/>
                  </a:ext>
                </a:extLst>
              </p:cNvPr>
              <p:cNvSpPr/>
              <p:nvPr/>
            </p:nvSpPr>
            <p:spPr>
              <a:xfrm>
                <a:off x="0" y="0"/>
                <a:ext cx="2085085" cy="436978"/>
              </a:xfrm>
              <a:custGeom>
                <a:avLst/>
                <a:gdLst/>
                <a:ahLst/>
                <a:cxnLst/>
                <a:rect l="l" t="t" r="r" b="b"/>
                <a:pathLst>
                  <a:path w="2085085" h="436978">
                    <a:moveTo>
                      <a:pt x="2085085" y="100219"/>
                    </a:moveTo>
                    <a:lnTo>
                      <a:pt x="2085085" y="336758"/>
                    </a:lnTo>
                    <a:cubicBezTo>
                      <a:pt x="2085085" y="363338"/>
                      <a:pt x="2074526" y="388829"/>
                      <a:pt x="2055731" y="407624"/>
                    </a:cubicBezTo>
                    <a:cubicBezTo>
                      <a:pt x="2036937" y="426419"/>
                      <a:pt x="2011446" y="436978"/>
                      <a:pt x="1984866" y="436978"/>
                    </a:cubicBezTo>
                    <a:lnTo>
                      <a:pt x="100219" y="436978"/>
                    </a:lnTo>
                    <a:cubicBezTo>
                      <a:pt x="44870" y="436978"/>
                      <a:pt x="0" y="392108"/>
                      <a:pt x="0" y="336758"/>
                    </a:cubicBezTo>
                    <a:lnTo>
                      <a:pt x="0" y="100219"/>
                    </a:lnTo>
                    <a:cubicBezTo>
                      <a:pt x="0" y="44870"/>
                      <a:pt x="44870" y="0"/>
                      <a:pt x="100219" y="0"/>
                    </a:cubicBezTo>
                    <a:lnTo>
                      <a:pt x="1984866" y="0"/>
                    </a:lnTo>
                    <a:cubicBezTo>
                      <a:pt x="2040215" y="0"/>
                      <a:pt x="2085085" y="44870"/>
                      <a:pt x="2085085" y="100219"/>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ABBFA8E0-6D89-4B18-1F17-EE35F1914428}"/>
                  </a:ext>
                </a:extLst>
              </p:cNvPr>
              <p:cNvSpPr txBox="1"/>
              <p:nvPr/>
            </p:nvSpPr>
            <p:spPr>
              <a:xfrm>
                <a:off x="0" y="-38100"/>
                <a:ext cx="2085085" cy="47507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0" name="TextBox 10">
            <a:extLst>
              <a:ext uri="{FF2B5EF4-FFF2-40B4-BE49-F238E27FC236}">
                <a16:creationId xmlns:a16="http://schemas.microsoft.com/office/drawing/2014/main" id="{57E81315-D91F-1B46-C3A0-6184ECA72BA4}"/>
              </a:ext>
            </a:extLst>
          </p:cNvPr>
          <p:cNvSpPr txBox="1"/>
          <p:nvPr/>
        </p:nvSpPr>
        <p:spPr>
          <a:xfrm>
            <a:off x="3186247" y="3592726"/>
            <a:ext cx="11292702" cy="4937249"/>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from the past or present is like a walking stick in your life? </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keeps you stable? </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inspires you and supports you on your journey?</a:t>
            </a:r>
          </a:p>
        </p:txBody>
      </p:sp>
      <p:sp>
        <p:nvSpPr>
          <p:cNvPr id="13" name="TextBox 13">
            <a:extLst>
              <a:ext uri="{FF2B5EF4-FFF2-40B4-BE49-F238E27FC236}">
                <a16:creationId xmlns:a16="http://schemas.microsoft.com/office/drawing/2014/main" id="{E12EEFDA-7E70-2EE3-7C44-7976721BC952}"/>
              </a:ext>
            </a:extLst>
          </p:cNvPr>
          <p:cNvSpPr txBox="1"/>
          <p:nvPr/>
        </p:nvSpPr>
        <p:spPr>
          <a:xfrm>
            <a:off x="6858971" y="1204896"/>
            <a:ext cx="4464915" cy="1024890"/>
          </a:xfrm>
          <a:prstGeom prst="rect">
            <a:avLst/>
          </a:prstGeom>
        </p:spPr>
        <p:txBody>
          <a:bodyPr lIns="0" tIns="0" rIns="0" bIns="0" rtlCol="0" anchor="t">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Questions</a:t>
            </a:r>
          </a:p>
        </p:txBody>
      </p:sp>
    </p:spTree>
    <p:extLst>
      <p:ext uri="{BB962C8B-B14F-4D97-AF65-F5344CB8AC3E}">
        <p14:creationId xmlns:p14="http://schemas.microsoft.com/office/powerpoint/2010/main" val="1048123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CAAC8B5C-E51A-EFFB-3F7E-746D4ACCFD1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FA5979-2F6B-10FA-3A80-1042485B089B}"/>
              </a:ext>
            </a:extLst>
          </p:cNvPr>
          <p:cNvGrpSpPr/>
          <p:nvPr/>
        </p:nvGrpSpPr>
        <p:grpSpPr>
          <a:xfrm rot="-100296">
            <a:off x="1766707" y="3137121"/>
            <a:ext cx="14754586" cy="5147588"/>
            <a:chOff x="0" y="0"/>
            <a:chExt cx="4683284" cy="1633915"/>
          </a:xfrm>
        </p:grpSpPr>
        <p:sp>
          <p:nvSpPr>
            <p:cNvPr id="3" name="Freeform 3">
              <a:extLst>
                <a:ext uri="{FF2B5EF4-FFF2-40B4-BE49-F238E27FC236}">
                  <a16:creationId xmlns:a16="http://schemas.microsoft.com/office/drawing/2014/main" id="{8DF91A1B-2208-D704-0210-C020501674F8}"/>
                </a:ext>
              </a:extLst>
            </p:cNvPr>
            <p:cNvSpPr/>
            <p:nvPr/>
          </p:nvSpPr>
          <p:spPr>
            <a:xfrm>
              <a:off x="0" y="0"/>
              <a:ext cx="4683284" cy="1633915"/>
            </a:xfrm>
            <a:custGeom>
              <a:avLst/>
              <a:gdLst/>
              <a:ahLst/>
              <a:cxnLst/>
              <a:rect l="l" t="t" r="r" b="b"/>
              <a:pathLst>
                <a:path w="4683284" h="1633915">
                  <a:moveTo>
                    <a:pt x="4683284" y="23087"/>
                  </a:moveTo>
                  <a:lnTo>
                    <a:pt x="4683284" y="1610828"/>
                  </a:lnTo>
                  <a:cubicBezTo>
                    <a:pt x="4683284" y="1623578"/>
                    <a:pt x="4672948" y="1633915"/>
                    <a:pt x="4660197" y="1633915"/>
                  </a:cubicBezTo>
                  <a:lnTo>
                    <a:pt x="23087" y="1633915"/>
                  </a:lnTo>
                  <a:cubicBezTo>
                    <a:pt x="16964" y="1633915"/>
                    <a:pt x="11092" y="1631483"/>
                    <a:pt x="6762" y="1627153"/>
                  </a:cubicBezTo>
                  <a:cubicBezTo>
                    <a:pt x="2432" y="1622823"/>
                    <a:pt x="0" y="1616951"/>
                    <a:pt x="0" y="1610828"/>
                  </a:cubicBezTo>
                  <a:lnTo>
                    <a:pt x="0" y="23087"/>
                  </a:lnTo>
                  <a:cubicBezTo>
                    <a:pt x="0" y="10337"/>
                    <a:pt x="10337" y="0"/>
                    <a:pt x="23087" y="0"/>
                  </a:cubicBezTo>
                  <a:lnTo>
                    <a:pt x="4660197" y="0"/>
                  </a:lnTo>
                  <a:cubicBezTo>
                    <a:pt x="4672948" y="0"/>
                    <a:pt x="4683284" y="10337"/>
                    <a:pt x="4683284" y="23087"/>
                  </a:cubicBezTo>
                  <a:close/>
                </a:path>
              </a:pathLst>
            </a:custGeom>
            <a:solidFill>
              <a:srgbClr val="195342">
                <a:alpha val="64706"/>
              </a:srgbClr>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767F0A6-B249-0099-70A4-3ADCEEBE341F}"/>
                </a:ext>
              </a:extLst>
            </p:cNvPr>
            <p:cNvSpPr txBox="1"/>
            <p:nvPr/>
          </p:nvSpPr>
          <p:spPr>
            <a:xfrm>
              <a:off x="0" y="-38100"/>
              <a:ext cx="4683284" cy="167201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718EBF44-D1C7-AA7B-47A5-7FBADBF1BED3}"/>
              </a:ext>
            </a:extLst>
          </p:cNvPr>
          <p:cNvGrpSpPr/>
          <p:nvPr/>
        </p:nvGrpSpPr>
        <p:grpSpPr>
          <a:xfrm rot="-100296">
            <a:off x="1954110" y="3326845"/>
            <a:ext cx="14379779" cy="4768139"/>
            <a:chOff x="0" y="0"/>
            <a:chExt cx="4695009" cy="1556809"/>
          </a:xfrm>
        </p:grpSpPr>
        <p:sp>
          <p:nvSpPr>
            <p:cNvPr id="6" name="Freeform 6">
              <a:extLst>
                <a:ext uri="{FF2B5EF4-FFF2-40B4-BE49-F238E27FC236}">
                  <a16:creationId xmlns:a16="http://schemas.microsoft.com/office/drawing/2014/main" id="{90BCD054-6D0B-CC28-8FE9-C76BC4307334}"/>
                </a:ext>
              </a:extLst>
            </p:cNvPr>
            <p:cNvSpPr/>
            <p:nvPr/>
          </p:nvSpPr>
          <p:spPr>
            <a:xfrm>
              <a:off x="0" y="0"/>
              <a:ext cx="4695009" cy="1556809"/>
            </a:xfrm>
            <a:custGeom>
              <a:avLst/>
              <a:gdLst/>
              <a:ahLst/>
              <a:cxnLst/>
              <a:rect l="l" t="t" r="r" b="b"/>
              <a:pathLst>
                <a:path w="4695009" h="1556809">
                  <a:moveTo>
                    <a:pt x="4695009" y="16152"/>
                  </a:moveTo>
                  <a:lnTo>
                    <a:pt x="4695009" y="1540657"/>
                  </a:lnTo>
                  <a:cubicBezTo>
                    <a:pt x="4695009" y="1549577"/>
                    <a:pt x="4687777" y="1556809"/>
                    <a:pt x="4678857" y="1556809"/>
                  </a:cubicBezTo>
                  <a:lnTo>
                    <a:pt x="16152" y="1556809"/>
                  </a:lnTo>
                  <a:cubicBezTo>
                    <a:pt x="7231" y="1556809"/>
                    <a:pt x="0" y="1549577"/>
                    <a:pt x="0" y="1540657"/>
                  </a:cubicBezTo>
                  <a:lnTo>
                    <a:pt x="0" y="16152"/>
                  </a:lnTo>
                  <a:cubicBezTo>
                    <a:pt x="0" y="7231"/>
                    <a:pt x="7231" y="0"/>
                    <a:pt x="16152" y="0"/>
                  </a:cubicBezTo>
                  <a:lnTo>
                    <a:pt x="4678857" y="0"/>
                  </a:lnTo>
                  <a:cubicBezTo>
                    <a:pt x="4687777" y="0"/>
                    <a:pt x="4695009" y="7231"/>
                    <a:pt x="4695009" y="16152"/>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0476BFF3-56C2-051A-EAE0-D01C47C82EF1}"/>
                </a:ext>
              </a:extLst>
            </p:cNvPr>
            <p:cNvSpPr txBox="1"/>
            <p:nvPr/>
          </p:nvSpPr>
          <p:spPr>
            <a:xfrm>
              <a:off x="0" y="-38100"/>
              <a:ext cx="4695009" cy="159490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20625135-AC54-A479-D32A-6CA25EA5D12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6B2C969F-8E3E-2FD0-5B37-A37AFB4C05FA}"/>
              </a:ext>
            </a:extLst>
          </p:cNvPr>
          <p:cNvSpPr txBox="1"/>
          <p:nvPr/>
        </p:nvSpPr>
        <p:spPr>
          <a:xfrm>
            <a:off x="6858971" y="816187"/>
            <a:ext cx="4464915" cy="1024890"/>
          </a:xfrm>
          <a:prstGeom prst="rect">
            <a:avLst/>
          </a:prstGeom>
        </p:spPr>
        <p:txBody>
          <a:bodyPr lIns="0" tIns="0" rIns="0" bIns="0" rtlCol="0" anchor="t">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Prayer</a:t>
            </a:r>
          </a:p>
        </p:txBody>
      </p:sp>
      <p:sp>
        <p:nvSpPr>
          <p:cNvPr id="10" name="TextBox 10">
            <a:extLst>
              <a:ext uri="{FF2B5EF4-FFF2-40B4-BE49-F238E27FC236}">
                <a16:creationId xmlns:a16="http://schemas.microsoft.com/office/drawing/2014/main" id="{B1699917-8BCF-3C2D-4401-8D24D85FF110}"/>
              </a:ext>
            </a:extLst>
          </p:cNvPr>
          <p:cNvSpPr txBox="1"/>
          <p:nvPr/>
        </p:nvSpPr>
        <p:spPr>
          <a:xfrm>
            <a:off x="2475425" y="3764474"/>
            <a:ext cx="13333647" cy="4413388"/>
          </a:xfrm>
          <a:prstGeom prst="rect">
            <a:avLst/>
          </a:prstGeom>
        </p:spPr>
        <p:txBody>
          <a:bodyPr lIns="0" tIns="0" rIns="0" bIns="0" rtlCol="0" anchor="t">
            <a:spAutoFit/>
          </a:bodyPr>
          <a:lstStyle/>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4131"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Loving Lord, you stayed close to the Father in prayer. Help us to stay close to your ways. Thank you for inspiring people today and in history. Place in our path people who are wise helpers. Show us how we can inspire and support others each day. </a:t>
            </a:r>
          </a:p>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4131"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Amen.</a:t>
            </a:r>
          </a:p>
        </p:txBody>
      </p:sp>
    </p:spTree>
    <p:extLst>
      <p:ext uri="{BB962C8B-B14F-4D97-AF65-F5344CB8AC3E}">
        <p14:creationId xmlns:p14="http://schemas.microsoft.com/office/powerpoint/2010/main" val="2158654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13624D98-3E36-A203-012D-6B83D50A5A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F32AE8-4120-B26E-6137-4BB1E446343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DCBF1610-EF28-BFF7-08FD-B63AF0D70249}"/>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2370DE95-86F3-605F-30D4-1DF860912D89}"/>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74B7852B-EF19-0419-64D0-BEFB2A15A1B3}"/>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Online Media 7" title="The Pilgrim Way I Official Lyric Video I Worship for Everyone x Songs for School">
            <a:hlinkClick r:id="" action="ppaction://media"/>
            <a:extLst>
              <a:ext uri="{FF2B5EF4-FFF2-40B4-BE49-F238E27FC236}">
                <a16:creationId xmlns:a16="http://schemas.microsoft.com/office/drawing/2014/main" id="{AB65234B-FD52-B584-AB66-C38D01165551}"/>
              </a:ext>
            </a:extLst>
          </p:cNvPr>
          <p:cNvPicPr>
            <a:picLocks noRot="1" noChangeAspect="1"/>
          </p:cNvPicPr>
          <p:nvPr>
            <a:videoFile r:link="rId1"/>
          </p:nvPr>
        </p:nvPicPr>
        <p:blipFill>
          <a:blip r:embed="rId5"/>
          <a:stretch>
            <a:fillRect/>
          </a:stretch>
        </p:blipFill>
        <p:spPr>
          <a:xfrm>
            <a:off x="1437710" y="380583"/>
            <a:ext cx="15307434" cy="8648700"/>
          </a:xfrm>
          <a:prstGeom prst="rect">
            <a:avLst/>
          </a:prstGeom>
        </p:spPr>
      </p:pic>
      <p:sp>
        <p:nvSpPr>
          <p:cNvPr id="9" name="TextBox 8">
            <a:extLst>
              <a:ext uri="{FF2B5EF4-FFF2-40B4-BE49-F238E27FC236}">
                <a16:creationId xmlns:a16="http://schemas.microsoft.com/office/drawing/2014/main" id="{2FC063B0-C087-985A-C4AC-C9B035F6CDDD}"/>
              </a:ext>
            </a:extLst>
          </p:cNvPr>
          <p:cNvSpPr txBox="1"/>
          <p:nvPr/>
        </p:nvSpPr>
        <p:spPr>
          <a:xfrm>
            <a:off x="1219200" y="9486900"/>
            <a:ext cx="1630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Pilgrim Way Official Lyric Video” Writers: Nick &amp; Becky Drake and Mark Powley. © 2025 songsforschools.com. Admin by songsolutions.org. CCLI 7275056</a:t>
            </a:r>
          </a:p>
        </p:txBody>
      </p:sp>
    </p:spTree>
    <p:extLst>
      <p:ext uri="{BB962C8B-B14F-4D97-AF65-F5344CB8AC3E}">
        <p14:creationId xmlns:p14="http://schemas.microsoft.com/office/powerpoint/2010/main" val="358829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A53F4C19-D8E7-B111-CBB9-EBF6DA2E4A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FD1226-AC6E-875B-4345-CD5FEA057FC4}"/>
              </a:ext>
            </a:extLst>
          </p:cNvPr>
          <p:cNvGrpSpPr/>
          <p:nvPr/>
        </p:nvGrpSpPr>
        <p:grpSpPr>
          <a:xfrm rot="73957">
            <a:off x="9314069" y="5643469"/>
            <a:ext cx="8172950" cy="3824917"/>
            <a:chOff x="0" y="0"/>
            <a:chExt cx="10897267" cy="5099889"/>
          </a:xfrm>
        </p:grpSpPr>
        <p:grpSp>
          <p:nvGrpSpPr>
            <p:cNvPr id="3" name="Group 3">
              <a:extLst>
                <a:ext uri="{FF2B5EF4-FFF2-40B4-BE49-F238E27FC236}">
                  <a16:creationId xmlns:a16="http://schemas.microsoft.com/office/drawing/2014/main" id="{4754B1A6-3C43-C386-BC1F-25B1DC91547F}"/>
                </a:ext>
              </a:extLst>
            </p:cNvPr>
            <p:cNvGrpSpPr/>
            <p:nvPr/>
          </p:nvGrpSpPr>
          <p:grpSpPr>
            <a:xfrm>
              <a:off x="0" y="0"/>
              <a:ext cx="10897267" cy="5099889"/>
              <a:chOff x="0" y="0"/>
              <a:chExt cx="2069126" cy="968345"/>
            </a:xfrm>
          </p:grpSpPr>
          <p:sp>
            <p:nvSpPr>
              <p:cNvPr id="4" name="Freeform 4">
                <a:extLst>
                  <a:ext uri="{FF2B5EF4-FFF2-40B4-BE49-F238E27FC236}">
                    <a16:creationId xmlns:a16="http://schemas.microsoft.com/office/drawing/2014/main" id="{76C50E7F-F300-19F9-DD15-7EBA449344CB}"/>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D13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41EA8FB9-3571-8E73-5A1C-771C5CB34C84}"/>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A39F24BC-A3DD-3DB4-1E13-B5E1FD2CFABE}"/>
                </a:ext>
              </a:extLst>
            </p:cNvPr>
            <p:cNvGrpSpPr/>
            <p:nvPr/>
          </p:nvGrpSpPr>
          <p:grpSpPr>
            <a:xfrm>
              <a:off x="211488" y="176225"/>
              <a:ext cx="10474291" cy="4773864"/>
              <a:chOff x="0" y="0"/>
              <a:chExt cx="6102748" cy="2781461"/>
            </a:xfrm>
          </p:grpSpPr>
          <p:sp>
            <p:nvSpPr>
              <p:cNvPr id="7" name="Freeform 7">
                <a:extLst>
                  <a:ext uri="{FF2B5EF4-FFF2-40B4-BE49-F238E27FC236}">
                    <a16:creationId xmlns:a16="http://schemas.microsoft.com/office/drawing/2014/main" id="{7F42BD20-4A2F-A2E2-7BD0-EA8F4049FFDE}"/>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6D0DF2D5-E6D4-C35B-103E-60F668ACDD1E}"/>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 name="Group 9">
            <a:extLst>
              <a:ext uri="{FF2B5EF4-FFF2-40B4-BE49-F238E27FC236}">
                <a16:creationId xmlns:a16="http://schemas.microsoft.com/office/drawing/2014/main" id="{10BB024D-3E08-E69D-4172-D7E029170665}"/>
              </a:ext>
            </a:extLst>
          </p:cNvPr>
          <p:cNvGrpSpPr/>
          <p:nvPr/>
        </p:nvGrpSpPr>
        <p:grpSpPr>
          <a:xfrm>
            <a:off x="797122" y="5714403"/>
            <a:ext cx="8172950" cy="3824917"/>
            <a:chOff x="0" y="0"/>
            <a:chExt cx="10897267" cy="5099889"/>
          </a:xfrm>
        </p:grpSpPr>
        <p:grpSp>
          <p:nvGrpSpPr>
            <p:cNvPr id="10" name="Group 10">
              <a:extLst>
                <a:ext uri="{FF2B5EF4-FFF2-40B4-BE49-F238E27FC236}">
                  <a16:creationId xmlns:a16="http://schemas.microsoft.com/office/drawing/2014/main" id="{ABEB08BB-9D02-155A-6FD0-CA15BE856B63}"/>
                </a:ext>
              </a:extLst>
            </p:cNvPr>
            <p:cNvGrpSpPr/>
            <p:nvPr/>
          </p:nvGrpSpPr>
          <p:grpSpPr>
            <a:xfrm>
              <a:off x="0" y="0"/>
              <a:ext cx="10897267" cy="5099889"/>
              <a:chOff x="0" y="0"/>
              <a:chExt cx="2069126" cy="968345"/>
            </a:xfrm>
          </p:grpSpPr>
          <p:sp>
            <p:nvSpPr>
              <p:cNvPr id="11" name="Freeform 11">
                <a:extLst>
                  <a:ext uri="{FF2B5EF4-FFF2-40B4-BE49-F238E27FC236}">
                    <a16:creationId xmlns:a16="http://schemas.microsoft.com/office/drawing/2014/main" id="{171B5FDB-B835-F8B8-3D5A-3078C9145386}"/>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953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51B5AB55-625B-D601-A024-065501F95873}"/>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a:extLst>
                <a:ext uri="{FF2B5EF4-FFF2-40B4-BE49-F238E27FC236}">
                  <a16:creationId xmlns:a16="http://schemas.microsoft.com/office/drawing/2014/main" id="{BAC377AF-2116-9136-6F40-901123EB10BB}"/>
                </a:ext>
              </a:extLst>
            </p:cNvPr>
            <p:cNvGrpSpPr/>
            <p:nvPr/>
          </p:nvGrpSpPr>
          <p:grpSpPr>
            <a:xfrm>
              <a:off x="211488" y="176225"/>
              <a:ext cx="10474291" cy="4773864"/>
              <a:chOff x="0" y="0"/>
              <a:chExt cx="6102748" cy="2781461"/>
            </a:xfrm>
          </p:grpSpPr>
          <p:sp>
            <p:nvSpPr>
              <p:cNvPr id="14" name="Freeform 14">
                <a:extLst>
                  <a:ext uri="{FF2B5EF4-FFF2-40B4-BE49-F238E27FC236}">
                    <a16:creationId xmlns:a16="http://schemas.microsoft.com/office/drawing/2014/main" id="{443E811C-C0E2-2065-C633-425D5B1F1013}"/>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13C2DC39-B390-3392-94CC-B6BDFEC6ADFB}"/>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 name="Group 16">
            <a:extLst>
              <a:ext uri="{FF2B5EF4-FFF2-40B4-BE49-F238E27FC236}">
                <a16:creationId xmlns:a16="http://schemas.microsoft.com/office/drawing/2014/main" id="{0F663971-B9F0-46EA-D63D-A96E8690544D}"/>
              </a:ext>
            </a:extLst>
          </p:cNvPr>
          <p:cNvGrpSpPr/>
          <p:nvPr/>
        </p:nvGrpSpPr>
        <p:grpSpPr>
          <a:xfrm rot="68291">
            <a:off x="761655" y="1678261"/>
            <a:ext cx="8172950" cy="3824917"/>
            <a:chOff x="0" y="0"/>
            <a:chExt cx="10897267" cy="5099889"/>
          </a:xfrm>
        </p:grpSpPr>
        <p:grpSp>
          <p:nvGrpSpPr>
            <p:cNvPr id="17" name="Group 17">
              <a:extLst>
                <a:ext uri="{FF2B5EF4-FFF2-40B4-BE49-F238E27FC236}">
                  <a16:creationId xmlns:a16="http://schemas.microsoft.com/office/drawing/2014/main" id="{CEBA16D2-37AD-4DC2-1664-2E2C0CF306F0}"/>
                </a:ext>
              </a:extLst>
            </p:cNvPr>
            <p:cNvGrpSpPr/>
            <p:nvPr/>
          </p:nvGrpSpPr>
          <p:grpSpPr>
            <a:xfrm>
              <a:off x="0" y="0"/>
              <a:ext cx="10897267" cy="5099889"/>
              <a:chOff x="0" y="0"/>
              <a:chExt cx="2069126" cy="968345"/>
            </a:xfrm>
          </p:grpSpPr>
          <p:sp>
            <p:nvSpPr>
              <p:cNvPr id="18" name="Freeform 18">
                <a:extLst>
                  <a:ext uri="{FF2B5EF4-FFF2-40B4-BE49-F238E27FC236}">
                    <a16:creationId xmlns:a16="http://schemas.microsoft.com/office/drawing/2014/main" id="{E16CCB11-A638-459B-39F7-7A31B811A906}"/>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84252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072E43B5-1411-3AD8-29E9-22DA563694DB}"/>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a:extLst>
                <a:ext uri="{FF2B5EF4-FFF2-40B4-BE49-F238E27FC236}">
                  <a16:creationId xmlns:a16="http://schemas.microsoft.com/office/drawing/2014/main" id="{D159BF83-7E62-988C-38A9-0DE5B48AB189}"/>
                </a:ext>
              </a:extLst>
            </p:cNvPr>
            <p:cNvGrpSpPr/>
            <p:nvPr/>
          </p:nvGrpSpPr>
          <p:grpSpPr>
            <a:xfrm>
              <a:off x="211488" y="163013"/>
              <a:ext cx="10474291" cy="4773864"/>
              <a:chOff x="0" y="0"/>
              <a:chExt cx="6102748" cy="2781461"/>
            </a:xfrm>
          </p:grpSpPr>
          <p:sp>
            <p:nvSpPr>
              <p:cNvPr id="21" name="Freeform 21">
                <a:extLst>
                  <a:ext uri="{FF2B5EF4-FFF2-40B4-BE49-F238E27FC236}">
                    <a16:creationId xmlns:a16="http://schemas.microsoft.com/office/drawing/2014/main" id="{E76689FB-8066-7A10-E229-231F84CBA98D}"/>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2B643CB1-721A-96D3-C970-A6F6A5C58DE9}"/>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3" name="Group 23">
            <a:extLst>
              <a:ext uri="{FF2B5EF4-FFF2-40B4-BE49-F238E27FC236}">
                <a16:creationId xmlns:a16="http://schemas.microsoft.com/office/drawing/2014/main" id="{BBA11404-456C-A198-4349-94C9E4C4A242}"/>
              </a:ext>
            </a:extLst>
          </p:cNvPr>
          <p:cNvGrpSpPr/>
          <p:nvPr/>
        </p:nvGrpSpPr>
        <p:grpSpPr>
          <a:xfrm rot="-42458">
            <a:off x="9367269" y="1571860"/>
            <a:ext cx="8172950" cy="3824917"/>
            <a:chOff x="0" y="0"/>
            <a:chExt cx="10897267" cy="5099889"/>
          </a:xfrm>
        </p:grpSpPr>
        <p:grpSp>
          <p:nvGrpSpPr>
            <p:cNvPr id="24" name="Group 24">
              <a:extLst>
                <a:ext uri="{FF2B5EF4-FFF2-40B4-BE49-F238E27FC236}">
                  <a16:creationId xmlns:a16="http://schemas.microsoft.com/office/drawing/2014/main" id="{7A918A4D-79D1-7335-7B3F-4A8C7EC27936}"/>
                </a:ext>
              </a:extLst>
            </p:cNvPr>
            <p:cNvGrpSpPr/>
            <p:nvPr/>
          </p:nvGrpSpPr>
          <p:grpSpPr>
            <a:xfrm>
              <a:off x="0" y="0"/>
              <a:ext cx="10897267" cy="5099889"/>
              <a:chOff x="0" y="0"/>
              <a:chExt cx="2069126" cy="968345"/>
            </a:xfrm>
          </p:grpSpPr>
          <p:sp>
            <p:nvSpPr>
              <p:cNvPr id="25" name="Freeform 25">
                <a:extLst>
                  <a:ext uri="{FF2B5EF4-FFF2-40B4-BE49-F238E27FC236}">
                    <a16:creationId xmlns:a16="http://schemas.microsoft.com/office/drawing/2014/main" id="{DF6F4909-DE79-EA16-682E-DF5AE0DE9A5B}"/>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a:extLst>
                  <a:ext uri="{FF2B5EF4-FFF2-40B4-BE49-F238E27FC236}">
                    <a16:creationId xmlns:a16="http://schemas.microsoft.com/office/drawing/2014/main" id="{7F8F9E49-98DA-AF3E-B5BE-4C3A43F481FD}"/>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a:extLst>
                <a:ext uri="{FF2B5EF4-FFF2-40B4-BE49-F238E27FC236}">
                  <a16:creationId xmlns:a16="http://schemas.microsoft.com/office/drawing/2014/main" id="{B1C2E66B-9E3A-DD87-9FA3-970F8778CBFB}"/>
                </a:ext>
              </a:extLst>
            </p:cNvPr>
            <p:cNvGrpSpPr/>
            <p:nvPr/>
          </p:nvGrpSpPr>
          <p:grpSpPr>
            <a:xfrm>
              <a:off x="211488" y="163013"/>
              <a:ext cx="10474291" cy="4773864"/>
              <a:chOff x="0" y="0"/>
              <a:chExt cx="6102748" cy="2781461"/>
            </a:xfrm>
          </p:grpSpPr>
          <p:sp>
            <p:nvSpPr>
              <p:cNvPr id="28" name="Freeform 28">
                <a:extLst>
                  <a:ext uri="{FF2B5EF4-FFF2-40B4-BE49-F238E27FC236}">
                    <a16:creationId xmlns:a16="http://schemas.microsoft.com/office/drawing/2014/main" id="{25107BB7-24A1-1070-033C-7100E2A0A3FF}"/>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a:extLst>
                  <a:ext uri="{FF2B5EF4-FFF2-40B4-BE49-F238E27FC236}">
                    <a16:creationId xmlns:a16="http://schemas.microsoft.com/office/drawing/2014/main" id="{6E8C6000-A7EE-6A26-2206-327C4F3D626C}"/>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0" name="Freeform 30">
            <a:extLst>
              <a:ext uri="{FF2B5EF4-FFF2-40B4-BE49-F238E27FC236}">
                <a16:creationId xmlns:a16="http://schemas.microsoft.com/office/drawing/2014/main" id="{DA1FE845-61B0-4AA6-0486-333BBE37F5CE}"/>
              </a:ext>
            </a:extLst>
          </p:cNvPr>
          <p:cNvSpPr/>
          <p:nvPr/>
        </p:nvSpPr>
        <p:spPr>
          <a:xfrm>
            <a:off x="-6236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a:extLst>
              <a:ext uri="{FF2B5EF4-FFF2-40B4-BE49-F238E27FC236}">
                <a16:creationId xmlns:a16="http://schemas.microsoft.com/office/drawing/2014/main" id="{0F4C1D84-C48A-06FD-B76B-9A4B5776D247}"/>
              </a:ext>
            </a:extLst>
          </p:cNvPr>
          <p:cNvSpPr txBox="1"/>
          <p:nvPr/>
        </p:nvSpPr>
        <p:spPr>
          <a:xfrm>
            <a:off x="6622409" y="481296"/>
            <a:ext cx="5431024" cy="711659"/>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US" sz="5036" b="1" i="0" u="none" strike="noStrike" kern="1200" cap="none" spc="-125"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Further Activities:</a:t>
            </a:r>
          </a:p>
        </p:txBody>
      </p:sp>
      <p:sp>
        <p:nvSpPr>
          <p:cNvPr id="32" name="TextBox 32">
            <a:extLst>
              <a:ext uri="{FF2B5EF4-FFF2-40B4-BE49-F238E27FC236}">
                <a16:creationId xmlns:a16="http://schemas.microsoft.com/office/drawing/2014/main" id="{0D881F4E-F3E2-2E29-56D9-5029F6D17B26}"/>
              </a:ext>
            </a:extLst>
          </p:cNvPr>
          <p:cNvSpPr txBox="1"/>
          <p:nvPr/>
        </p:nvSpPr>
        <p:spPr>
          <a:xfrm>
            <a:off x="9834533" y="1953924"/>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Reflect</a:t>
            </a:r>
          </a:p>
        </p:txBody>
      </p:sp>
      <p:sp>
        <p:nvSpPr>
          <p:cNvPr id="33" name="TextBox 33">
            <a:extLst>
              <a:ext uri="{FF2B5EF4-FFF2-40B4-BE49-F238E27FC236}">
                <a16:creationId xmlns:a16="http://schemas.microsoft.com/office/drawing/2014/main" id="{ED9D2A41-8169-ACD9-AD77-530F8404F37F}"/>
              </a:ext>
            </a:extLst>
          </p:cNvPr>
          <p:cNvSpPr txBox="1"/>
          <p:nvPr/>
        </p:nvSpPr>
        <p:spPr>
          <a:xfrm>
            <a:off x="1128039"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Create</a:t>
            </a:r>
          </a:p>
        </p:txBody>
      </p:sp>
      <p:sp>
        <p:nvSpPr>
          <p:cNvPr id="34" name="TextBox 34">
            <a:extLst>
              <a:ext uri="{FF2B5EF4-FFF2-40B4-BE49-F238E27FC236}">
                <a16:creationId xmlns:a16="http://schemas.microsoft.com/office/drawing/2014/main" id="{BF8DA2F8-A978-BC07-21A2-AD2A626E9FE4}"/>
              </a:ext>
            </a:extLst>
          </p:cNvPr>
          <p:cNvSpPr txBox="1"/>
          <p:nvPr/>
        </p:nvSpPr>
        <p:spPr>
          <a:xfrm>
            <a:off x="9834533"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Act</a:t>
            </a:r>
          </a:p>
        </p:txBody>
      </p:sp>
      <p:sp>
        <p:nvSpPr>
          <p:cNvPr id="35" name="TextBox 35">
            <a:extLst>
              <a:ext uri="{FF2B5EF4-FFF2-40B4-BE49-F238E27FC236}">
                <a16:creationId xmlns:a16="http://schemas.microsoft.com/office/drawing/2014/main" id="{11C922F5-0B07-E6B8-D675-9F9B999CC4C3}"/>
              </a:ext>
            </a:extLst>
          </p:cNvPr>
          <p:cNvSpPr txBox="1"/>
          <p:nvPr/>
        </p:nvSpPr>
        <p:spPr>
          <a:xfrm>
            <a:off x="1128039" y="1953924"/>
            <a:ext cx="3230935"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Discover</a:t>
            </a:r>
          </a:p>
        </p:txBody>
      </p:sp>
      <p:sp>
        <p:nvSpPr>
          <p:cNvPr id="36" name="TextBox 36">
            <a:extLst>
              <a:ext uri="{FF2B5EF4-FFF2-40B4-BE49-F238E27FC236}">
                <a16:creationId xmlns:a16="http://schemas.microsoft.com/office/drawing/2014/main" id="{EA7041F9-0087-2A3C-274E-F9A1C0254685}"/>
              </a:ext>
            </a:extLst>
          </p:cNvPr>
          <p:cNvSpPr txBox="1"/>
          <p:nvPr/>
        </p:nvSpPr>
        <p:spPr>
          <a:xfrm>
            <a:off x="1128039" y="3140910"/>
            <a:ext cx="7647950" cy="148758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Ask someone with a faith to share with you their experience of God.</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How does their faith help them on life’s journey?</a:t>
            </a:r>
          </a:p>
        </p:txBody>
      </p:sp>
      <p:sp>
        <p:nvSpPr>
          <p:cNvPr id="37" name="TextBox 37">
            <a:extLst>
              <a:ext uri="{FF2B5EF4-FFF2-40B4-BE49-F238E27FC236}">
                <a16:creationId xmlns:a16="http://schemas.microsoft.com/office/drawing/2014/main" id="{2FA996F1-D191-4D9B-0149-E3AE6DAA81B0}"/>
              </a:ext>
            </a:extLst>
          </p:cNvPr>
          <p:cNvSpPr txBox="1"/>
          <p:nvPr/>
        </p:nvSpPr>
        <p:spPr>
          <a:xfrm>
            <a:off x="1128039" y="6920480"/>
            <a:ext cx="7439970" cy="221778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400"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Draw around your feet and those belonging to someone with bigger feet to create some footprints.</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400"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Write or draw in the bigger footprints the character virtues of someone who inspires you and in the smaller footprints character virtues you would like to work on.</a:t>
            </a:r>
          </a:p>
        </p:txBody>
      </p:sp>
      <p:sp>
        <p:nvSpPr>
          <p:cNvPr id="38" name="TextBox 38">
            <a:extLst>
              <a:ext uri="{FF2B5EF4-FFF2-40B4-BE49-F238E27FC236}">
                <a16:creationId xmlns:a16="http://schemas.microsoft.com/office/drawing/2014/main" id="{4A4DD0F3-2134-1603-45A1-B011BFB48C1C}"/>
              </a:ext>
            </a:extLst>
          </p:cNvPr>
          <p:cNvSpPr txBox="1"/>
          <p:nvPr/>
        </p:nvSpPr>
        <p:spPr>
          <a:xfrm>
            <a:off x="9829561" y="6727734"/>
            <a:ext cx="7439970" cy="260327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Share a skill or talent that you or your friends have that others can be inspired by and encouraged to learn.</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Celebrate someone who has inspired you on your journey. Call or write them a letter to thank them.</a:t>
            </a:r>
          </a:p>
        </p:txBody>
      </p:sp>
      <p:sp>
        <p:nvSpPr>
          <p:cNvPr id="39" name="TextBox 39">
            <a:extLst>
              <a:ext uri="{FF2B5EF4-FFF2-40B4-BE49-F238E27FC236}">
                <a16:creationId xmlns:a16="http://schemas.microsoft.com/office/drawing/2014/main" id="{0F503139-92A0-8E6A-F6DD-E6165729E243}"/>
              </a:ext>
            </a:extLst>
          </p:cNvPr>
          <p:cNvSpPr txBox="1"/>
          <p:nvPr/>
        </p:nvSpPr>
        <p:spPr>
          <a:xfrm>
            <a:off x="9834533" y="2614851"/>
            <a:ext cx="7647950" cy="260327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Use the letters of the word inspire to help you think about the character and qualities of someone who inspires you. For example </a:t>
            </a:r>
            <a:r>
              <a:rPr kumimoji="0" lang="en-GB" sz="2592" b="0" i="0" u="none" strike="noStrike" kern="1200" cap="none" spc="-64" normalizeH="0" baseline="0" noProof="0" dirty="0" err="1">
                <a:ln>
                  <a:noFill/>
                </a:ln>
                <a:solidFill>
                  <a:srgbClr val="FAF9F3"/>
                </a:solidFill>
                <a:effectLst/>
                <a:uLnTx/>
                <a:uFillTx/>
                <a:latin typeface="Century Gothic Paneuropean"/>
                <a:ea typeface="Century Gothic Paneuropean"/>
                <a:cs typeface="Century Gothic Paneuropean"/>
                <a:sym typeface="Century Gothic Paneuropean"/>
              </a:rPr>
              <a:t>i</a:t>
            </a: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 for interesting, p- for patient.</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Choose two that you would like to develop. How might you do this?</a:t>
            </a:r>
          </a:p>
        </p:txBody>
      </p:sp>
    </p:spTree>
    <p:extLst>
      <p:ext uri="{BB962C8B-B14F-4D97-AF65-F5344CB8AC3E}">
        <p14:creationId xmlns:p14="http://schemas.microsoft.com/office/powerpoint/2010/main" val="420644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a:off x="245409" y="282414"/>
            <a:ext cx="17692037" cy="9638071"/>
            <a:chOff x="0" y="0"/>
            <a:chExt cx="4562348" cy="2485437"/>
          </a:xfrm>
        </p:grpSpPr>
        <p:sp>
          <p:nvSpPr>
            <p:cNvPr id="3" name="Freeform 3"/>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4" name="TextBox 4"/>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32866" y="1545580"/>
            <a:ext cx="6740009" cy="8533067"/>
          </a:xfrm>
          <a:custGeom>
            <a:avLst/>
            <a:gdLst/>
            <a:ahLst/>
            <a:cxnLst/>
            <a:rect l="l" t="t" r="r" b="b"/>
            <a:pathLst>
              <a:path w="6740009" h="8533067">
                <a:moveTo>
                  <a:pt x="0" y="0"/>
                </a:moveTo>
                <a:lnTo>
                  <a:pt x="6740009" y="0"/>
                </a:lnTo>
                <a:lnTo>
                  <a:pt x="6740009" y="8533067"/>
                </a:lnTo>
                <a:lnTo>
                  <a:pt x="0" y="8533067"/>
                </a:lnTo>
                <a:lnTo>
                  <a:pt x="0" y="0"/>
                </a:lnTo>
                <a:close/>
              </a:path>
            </a:pathLst>
          </a:custGeom>
          <a:blipFill>
            <a:blip r:embed="rId2">
              <a:alphaModFix amt="20999"/>
            </a:blip>
            <a:stretch>
              <a:fillRect l="-2223" r="-2223"/>
            </a:stretch>
          </a:blipFill>
        </p:spPr>
        <p:txBody>
          <a:bodyPr/>
          <a:lstStyle/>
          <a:p>
            <a:endParaRPr lang="en-GB"/>
          </a:p>
        </p:txBody>
      </p:sp>
      <p:grpSp>
        <p:nvGrpSpPr>
          <p:cNvPr id="6" name="Group 6"/>
          <p:cNvGrpSpPr/>
          <p:nvPr/>
        </p:nvGrpSpPr>
        <p:grpSpPr>
          <a:xfrm>
            <a:off x="11032866" y="1028700"/>
            <a:ext cx="6064296" cy="8229600"/>
            <a:chOff x="0" y="0"/>
            <a:chExt cx="1597181" cy="2167467"/>
          </a:xfrm>
        </p:grpSpPr>
        <p:sp>
          <p:nvSpPr>
            <p:cNvPr id="7" name="Freeform 7"/>
            <p:cNvSpPr/>
            <p:nvPr/>
          </p:nvSpPr>
          <p:spPr>
            <a:xfrm>
              <a:off x="0" y="0"/>
              <a:ext cx="1597181" cy="2167467"/>
            </a:xfrm>
            <a:custGeom>
              <a:avLst/>
              <a:gdLst/>
              <a:ahLst/>
              <a:cxnLst/>
              <a:rect l="l" t="t" r="r" b="b"/>
              <a:pathLst>
                <a:path w="1597181" h="2167467">
                  <a:moveTo>
                    <a:pt x="34469" y="0"/>
                  </a:moveTo>
                  <a:lnTo>
                    <a:pt x="1562712" y="0"/>
                  </a:lnTo>
                  <a:cubicBezTo>
                    <a:pt x="1571853" y="0"/>
                    <a:pt x="1580621" y="3632"/>
                    <a:pt x="1587085" y="10096"/>
                  </a:cubicBezTo>
                  <a:cubicBezTo>
                    <a:pt x="1593549" y="16560"/>
                    <a:pt x="1597181" y="25327"/>
                    <a:pt x="1597181" y="34469"/>
                  </a:cubicBezTo>
                  <a:lnTo>
                    <a:pt x="1597181" y="2132998"/>
                  </a:lnTo>
                  <a:cubicBezTo>
                    <a:pt x="1597181" y="2152034"/>
                    <a:pt x="1581749" y="2167467"/>
                    <a:pt x="1562712" y="2167467"/>
                  </a:cubicBezTo>
                  <a:lnTo>
                    <a:pt x="34469" y="2167467"/>
                  </a:lnTo>
                  <a:cubicBezTo>
                    <a:pt x="15432" y="2167467"/>
                    <a:pt x="0" y="2152034"/>
                    <a:pt x="0" y="2132998"/>
                  </a:cubicBezTo>
                  <a:lnTo>
                    <a:pt x="0" y="34469"/>
                  </a:lnTo>
                  <a:cubicBezTo>
                    <a:pt x="0" y="15432"/>
                    <a:pt x="15432" y="0"/>
                    <a:pt x="34469" y="0"/>
                  </a:cubicBezTo>
                  <a:close/>
                </a:path>
              </a:pathLst>
            </a:custGeom>
            <a:solidFill>
              <a:srgbClr val="D6B185"/>
            </a:solidFill>
          </p:spPr>
          <p:txBody>
            <a:bodyPr/>
            <a:lstStyle/>
            <a:p>
              <a:endParaRPr lang="en-GB"/>
            </a:p>
          </p:txBody>
        </p:sp>
        <p:sp>
          <p:nvSpPr>
            <p:cNvPr id="8" name="TextBox 8"/>
            <p:cNvSpPr txBox="1"/>
            <p:nvPr/>
          </p:nvSpPr>
          <p:spPr>
            <a:xfrm>
              <a:off x="0" y="-38100"/>
              <a:ext cx="1597181" cy="220556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endParaRPr lang="en-GB"/>
          </a:p>
        </p:txBody>
      </p:sp>
      <p:sp>
        <p:nvSpPr>
          <p:cNvPr id="10" name="Freeform 10"/>
          <p:cNvSpPr/>
          <p:nvPr/>
        </p:nvSpPr>
        <p:spPr>
          <a:xfrm>
            <a:off x="11881177"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15152" t="-8061" r="-277819" b="-111616"/>
            </a:stretch>
          </a:blipFill>
          <a:ln cap="sq">
            <a:noFill/>
            <a:prstDash val="solid"/>
            <a:miter/>
          </a:ln>
        </p:spPr>
        <p:txBody>
          <a:bodyPr/>
          <a:lstStyle/>
          <a:p>
            <a:endParaRPr lang="en-GB"/>
          </a:p>
        </p:txBody>
      </p:sp>
      <p:sp>
        <p:nvSpPr>
          <p:cNvPr id="11" name="Freeform 11"/>
          <p:cNvSpPr/>
          <p:nvPr/>
        </p:nvSpPr>
        <p:spPr>
          <a:xfrm>
            <a:off x="14430529"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232807" t="-113550" r="-60163" b="-6128"/>
            </a:stretch>
          </a:blipFill>
          <a:ln cap="sq">
            <a:noFill/>
            <a:prstDash val="solid"/>
            <a:miter/>
          </a:ln>
        </p:spPr>
        <p:txBody>
          <a:bodyPr/>
          <a:lstStyle/>
          <a:p>
            <a:endParaRPr lang="en-GB"/>
          </a:p>
        </p:txBody>
      </p:sp>
      <p:sp>
        <p:nvSpPr>
          <p:cNvPr id="12" name="Freeform 12"/>
          <p:cNvSpPr/>
          <p:nvPr/>
        </p:nvSpPr>
        <p:spPr>
          <a:xfrm>
            <a:off x="11881177" y="1734685"/>
            <a:ext cx="2041796" cy="2024749"/>
          </a:xfrm>
          <a:custGeom>
            <a:avLst/>
            <a:gdLst/>
            <a:ahLst/>
            <a:cxnLst/>
            <a:rect l="l" t="t" r="r" b="b"/>
            <a:pathLst>
              <a:path w="2041796" h="2024749">
                <a:moveTo>
                  <a:pt x="0" y="0"/>
                </a:moveTo>
                <a:lnTo>
                  <a:pt x="2041796" y="0"/>
                </a:lnTo>
                <a:lnTo>
                  <a:pt x="2041796" y="2024749"/>
                </a:lnTo>
                <a:lnTo>
                  <a:pt x="0" y="2024749"/>
                </a:lnTo>
                <a:lnTo>
                  <a:pt x="0" y="0"/>
                </a:lnTo>
                <a:close/>
              </a:path>
            </a:pathLst>
          </a:custGeom>
          <a:blipFill>
            <a:blip r:embed="rId4">
              <a:alphaModFix amt="19999"/>
            </a:blip>
            <a:stretch>
              <a:fillRect l="-112572" t="-8304" r="-171565" b="-109592"/>
            </a:stretch>
          </a:blipFill>
          <a:ln cap="sq">
            <a:noFill/>
            <a:prstDash val="solid"/>
            <a:miter/>
          </a:ln>
        </p:spPr>
        <p:txBody>
          <a:bodyPr/>
          <a:lstStyle/>
          <a:p>
            <a:endParaRPr lang="en-GB"/>
          </a:p>
        </p:txBody>
      </p:sp>
      <p:sp>
        <p:nvSpPr>
          <p:cNvPr id="13" name="Freeform 13"/>
          <p:cNvSpPr/>
          <p:nvPr/>
        </p:nvSpPr>
        <p:spPr>
          <a:xfrm>
            <a:off x="1441224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5"/>
            <a:stretch>
              <a:fillRect l="-220087" t="-11844" r="-69339" b="-109052"/>
            </a:stretch>
          </a:blipFill>
          <a:ln cap="sq">
            <a:noFill/>
            <a:prstDash val="solid"/>
            <a:miter/>
          </a:ln>
        </p:spPr>
        <p:txBody>
          <a:bodyPr/>
          <a:lstStyle/>
          <a:p>
            <a:endParaRPr lang="en-GB"/>
          </a:p>
        </p:txBody>
      </p:sp>
      <p:sp>
        <p:nvSpPr>
          <p:cNvPr id="14" name="Freeform 14"/>
          <p:cNvSpPr/>
          <p:nvPr/>
        </p:nvSpPr>
        <p:spPr>
          <a:xfrm>
            <a:off x="1188117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16214" t="-103174" r="-257190" b="-8633"/>
            </a:stretch>
          </a:blipFill>
          <a:ln cap="sq">
            <a:noFill/>
            <a:prstDash val="solid"/>
            <a:miter/>
          </a:ln>
        </p:spPr>
        <p:txBody>
          <a:bodyPr/>
          <a:lstStyle/>
          <a:p>
            <a:endParaRPr lang="en-GB"/>
          </a:p>
        </p:txBody>
      </p:sp>
      <p:sp>
        <p:nvSpPr>
          <p:cNvPr id="15" name="Freeform 15"/>
          <p:cNvSpPr/>
          <p:nvPr/>
        </p:nvSpPr>
        <p:spPr>
          <a:xfrm>
            <a:off x="14177383" y="1849591"/>
            <a:ext cx="2077338" cy="2041303"/>
          </a:xfrm>
          <a:custGeom>
            <a:avLst/>
            <a:gdLst/>
            <a:ahLst/>
            <a:cxnLst/>
            <a:rect l="l" t="t" r="r" b="b"/>
            <a:pathLst>
              <a:path w="2077338" h="2041303">
                <a:moveTo>
                  <a:pt x="0" y="0"/>
                </a:moveTo>
                <a:lnTo>
                  <a:pt x="2077338" y="0"/>
                </a:lnTo>
                <a:lnTo>
                  <a:pt x="2077338" y="2041302"/>
                </a:lnTo>
                <a:lnTo>
                  <a:pt x="0" y="2041302"/>
                </a:lnTo>
                <a:lnTo>
                  <a:pt x="0" y="0"/>
                </a:lnTo>
                <a:close/>
              </a:path>
            </a:pathLst>
          </a:custGeom>
          <a:blipFill>
            <a:blip r:embed="rId4">
              <a:alphaModFix amt="19999"/>
            </a:blip>
            <a:stretch>
              <a:fillRect l="-111970" t="-105543" r="-155045" b="-4547"/>
            </a:stretch>
          </a:blipFill>
          <a:ln cap="sq">
            <a:noFill/>
            <a:prstDash val="solid"/>
            <a:miter/>
          </a:ln>
        </p:spPr>
        <p:txBody>
          <a:bodyPr/>
          <a:lstStyle/>
          <a:p>
            <a:endParaRPr lang="en-GB"/>
          </a:p>
        </p:txBody>
      </p:sp>
      <p:sp>
        <p:nvSpPr>
          <p:cNvPr id="16" name="AutoShape 16"/>
          <p:cNvSpPr/>
          <p:nvPr/>
        </p:nvSpPr>
        <p:spPr>
          <a:xfrm flipV="1">
            <a:off x="10146713" y="1028700"/>
            <a:ext cx="0" cy="8145499"/>
          </a:xfrm>
          <a:prstGeom prst="line">
            <a:avLst/>
          </a:prstGeom>
          <a:ln w="38100" cap="rnd">
            <a:solidFill>
              <a:srgbClr val="FAF9F3">
                <a:alpha val="49804"/>
              </a:srgbClr>
            </a:solidFill>
            <a:prstDash val="sysDash"/>
            <a:headEnd type="none" w="sm" len="sm"/>
            <a:tailEnd type="none" w="sm" len="sm"/>
          </a:ln>
        </p:spPr>
        <p:txBody>
          <a:bodyPr/>
          <a:lstStyle/>
          <a:p>
            <a:endParaRPr lang="en-GB"/>
          </a:p>
        </p:txBody>
      </p:sp>
      <p:sp>
        <p:nvSpPr>
          <p:cNvPr id="17" name="TextBox 17"/>
          <p:cNvSpPr txBox="1"/>
          <p:nvPr/>
        </p:nvSpPr>
        <p:spPr>
          <a:xfrm>
            <a:off x="1609859" y="3263211"/>
            <a:ext cx="6505136" cy="3036427"/>
          </a:xfrm>
          <a:prstGeom prst="rect">
            <a:avLst/>
          </a:prstGeom>
        </p:spPr>
        <p:txBody>
          <a:bodyPr lIns="0" tIns="0" rIns="0" bIns="0" rtlCol="0" anchor="t">
            <a:spAutoFit/>
          </a:bodyPr>
          <a:lstStyle/>
          <a:p>
            <a:pPr algn="l">
              <a:lnSpc>
                <a:spcPts val="11855"/>
              </a:lnSpc>
            </a:pPr>
            <a:r>
              <a:rPr lang="en-US" sz="10777" b="1" spc="-269">
                <a:solidFill>
                  <a:srgbClr val="FAF9F3"/>
                </a:solidFill>
                <a:latin typeface="Century Gothic Paneuropean Heavy"/>
                <a:ea typeface="Century Gothic Paneuropean Heavy"/>
                <a:cs typeface="Century Gothic Paneuropean Heavy"/>
                <a:sym typeface="Century Gothic Paneuropean Heavy"/>
              </a:rPr>
              <a:t>Pilgrim Pathways</a:t>
            </a:r>
          </a:p>
        </p:txBody>
      </p:sp>
      <p:sp>
        <p:nvSpPr>
          <p:cNvPr id="18" name="TextBox 18"/>
          <p:cNvSpPr txBox="1"/>
          <p:nvPr/>
        </p:nvSpPr>
        <p:spPr>
          <a:xfrm>
            <a:off x="1609859" y="6604626"/>
            <a:ext cx="8536853" cy="680085"/>
          </a:xfrm>
          <a:prstGeom prst="rect">
            <a:avLst/>
          </a:prstGeom>
        </p:spPr>
        <p:txBody>
          <a:bodyPr lIns="0" tIns="0" rIns="0" bIns="0" rtlCol="0" anchor="t">
            <a:spAutoFit/>
          </a:bodyPr>
          <a:lstStyle/>
          <a:p>
            <a:pPr algn="l">
              <a:lnSpc>
                <a:spcPts val="5280"/>
              </a:lnSpc>
            </a:pPr>
            <a:r>
              <a:rPr lang="en-US" sz="4800" spc="-120" dirty="0">
                <a:solidFill>
                  <a:srgbClr val="FAF9F3"/>
                </a:solidFill>
                <a:latin typeface="Century Gothic Paneuropean"/>
                <a:ea typeface="Century Gothic Paneuropean"/>
                <a:cs typeface="Century Gothic Paneuropean"/>
                <a:sym typeface="Century Gothic Paneuropean"/>
              </a:rPr>
              <a:t>Week Five: Tent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endParaRPr lang="en-GB"/>
          </a:p>
        </p:txBody>
      </p:sp>
      <p:grpSp>
        <p:nvGrpSpPr>
          <p:cNvPr id="3" name="Group 3"/>
          <p:cNvGrpSpPr/>
          <p:nvPr/>
        </p:nvGrpSpPr>
        <p:grpSpPr>
          <a:xfrm>
            <a:off x="245409" y="282414"/>
            <a:ext cx="17692037" cy="9638071"/>
            <a:chOff x="0" y="0"/>
            <a:chExt cx="4562348" cy="2485437"/>
          </a:xfrm>
        </p:grpSpPr>
        <p:sp>
          <p:nvSpPr>
            <p:cNvPr id="4" name="Freeform 4"/>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5" name="TextBox 5"/>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pic>
        <p:nvPicPr>
          <p:cNvPr id="7" name="Online Media 6" title="Week One Pilgrim Pathways: Lamp">
            <a:hlinkClick r:id="" action="ppaction://media"/>
            <a:extLst>
              <a:ext uri="{FF2B5EF4-FFF2-40B4-BE49-F238E27FC236}">
                <a16:creationId xmlns:a16="http://schemas.microsoft.com/office/drawing/2014/main" id="{E74CC09A-B46C-34A0-C244-F97F1B99326B}"/>
              </a:ext>
            </a:extLst>
          </p:cNvPr>
          <p:cNvPicPr>
            <a:picLocks noRot="1" noChangeAspect="1"/>
          </p:cNvPicPr>
          <p:nvPr>
            <a:videoFile r:link="rId1"/>
          </p:nvPr>
        </p:nvPicPr>
        <p:blipFill>
          <a:blip r:embed="rId4"/>
          <a:stretch>
            <a:fillRect/>
          </a:stretch>
        </p:blipFill>
        <p:spPr>
          <a:xfrm>
            <a:off x="1524000" y="663554"/>
            <a:ext cx="15240000" cy="8610600"/>
          </a:xfrm>
          <a:prstGeom prst="rect">
            <a:avLst/>
          </a:prstGeom>
        </p:spPr>
      </p:pic>
      <p:sp>
        <p:nvSpPr>
          <p:cNvPr id="8" name="TextBox 7">
            <a:extLst>
              <a:ext uri="{FF2B5EF4-FFF2-40B4-BE49-F238E27FC236}">
                <a16:creationId xmlns:a16="http://schemas.microsoft.com/office/drawing/2014/main" id="{CE01C06F-A9D2-3BF6-54A5-3D3C5338CCE9}"/>
              </a:ext>
            </a:extLst>
          </p:cNvPr>
          <p:cNvSpPr txBox="1"/>
          <p:nvPr/>
        </p:nvSpPr>
        <p:spPr>
          <a:xfrm>
            <a:off x="1219200" y="9274154"/>
            <a:ext cx="16306800" cy="646331"/>
          </a:xfrm>
          <a:prstGeom prst="rect">
            <a:avLst/>
          </a:prstGeom>
          <a:noFill/>
        </p:spPr>
        <p:txBody>
          <a:bodyPr wrap="square" rtlCol="0">
            <a:spAutoFit/>
          </a:bodyPr>
          <a:lstStyle/>
          <a:p>
            <a:r>
              <a:rPr lang="en-GB" dirty="0"/>
              <a:t>Week one of the Pilgrim Pathways Collective Worship from Faith in the North - www.faithinthenorth.org</a:t>
            </a:r>
          </a:p>
          <a:p>
            <a:r>
              <a:rPr lang="en-GB" dirty="0"/>
              <a:t>Original concept and content from the Archbishops Young Leaders Award - www.nse.org.uk/ayla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4AC80DF7-8EC1-4B19-2369-3EDC972F417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5A95E1E-05CA-3FA2-1816-AAC3612C8346}"/>
              </a:ext>
            </a:extLst>
          </p:cNvPr>
          <p:cNvGrpSpPr/>
          <p:nvPr/>
        </p:nvGrpSpPr>
        <p:grpSpPr>
          <a:xfrm rot="-92470">
            <a:off x="1009650" y="1153427"/>
            <a:ext cx="8924031" cy="7965375"/>
            <a:chOff x="0" y="0"/>
            <a:chExt cx="2245190" cy="2004003"/>
          </a:xfrm>
        </p:grpSpPr>
        <p:sp>
          <p:nvSpPr>
            <p:cNvPr id="3" name="Freeform 3">
              <a:extLst>
                <a:ext uri="{FF2B5EF4-FFF2-40B4-BE49-F238E27FC236}">
                  <a16:creationId xmlns:a16="http://schemas.microsoft.com/office/drawing/2014/main" id="{52606989-7999-EC22-53A3-B1D410387A3E}"/>
                </a:ext>
              </a:extLst>
            </p:cNvPr>
            <p:cNvSpPr/>
            <p:nvPr/>
          </p:nvSpPr>
          <p:spPr>
            <a:xfrm>
              <a:off x="0" y="0"/>
              <a:ext cx="2245190" cy="2004003"/>
            </a:xfrm>
            <a:custGeom>
              <a:avLst/>
              <a:gdLst/>
              <a:ahLst/>
              <a:cxnLst/>
              <a:rect l="l" t="t" r="r" b="b"/>
              <a:pathLst>
                <a:path w="2245190" h="2004003">
                  <a:moveTo>
                    <a:pt x="23423" y="0"/>
                  </a:moveTo>
                  <a:lnTo>
                    <a:pt x="2221767" y="0"/>
                  </a:lnTo>
                  <a:cubicBezTo>
                    <a:pt x="2234703" y="0"/>
                    <a:pt x="2245190" y="10487"/>
                    <a:pt x="2245190" y="23423"/>
                  </a:cubicBezTo>
                  <a:lnTo>
                    <a:pt x="2245190" y="1980579"/>
                  </a:lnTo>
                  <a:cubicBezTo>
                    <a:pt x="2245190" y="1993516"/>
                    <a:pt x="2234703" y="2004003"/>
                    <a:pt x="2221767" y="2004003"/>
                  </a:cubicBezTo>
                  <a:lnTo>
                    <a:pt x="23423" y="2004003"/>
                  </a:lnTo>
                  <a:cubicBezTo>
                    <a:pt x="10487" y="2004003"/>
                    <a:pt x="0" y="1993516"/>
                    <a:pt x="0" y="1980579"/>
                  </a:cubicBezTo>
                  <a:lnTo>
                    <a:pt x="0" y="23423"/>
                  </a:lnTo>
                  <a:cubicBezTo>
                    <a:pt x="0" y="10487"/>
                    <a:pt x="10487" y="0"/>
                    <a:pt x="23423"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333A201D-A6D5-6347-6376-23CF852004E5}"/>
                </a:ext>
              </a:extLst>
            </p:cNvPr>
            <p:cNvSpPr txBox="1"/>
            <p:nvPr/>
          </p:nvSpPr>
          <p:spPr>
            <a:xfrm>
              <a:off x="0" y="-38100"/>
              <a:ext cx="2245190" cy="204210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BAE2C87F-865A-E569-1D96-9ACC1B767347}"/>
              </a:ext>
            </a:extLst>
          </p:cNvPr>
          <p:cNvGrpSpPr/>
          <p:nvPr/>
        </p:nvGrpSpPr>
        <p:grpSpPr>
          <a:xfrm rot="-92470">
            <a:off x="1183347" y="1361828"/>
            <a:ext cx="8577646" cy="7586056"/>
            <a:chOff x="0" y="0"/>
            <a:chExt cx="6622038" cy="5856549"/>
          </a:xfrm>
        </p:grpSpPr>
        <p:sp>
          <p:nvSpPr>
            <p:cNvPr id="6" name="Freeform 6">
              <a:extLst>
                <a:ext uri="{FF2B5EF4-FFF2-40B4-BE49-F238E27FC236}">
                  <a16:creationId xmlns:a16="http://schemas.microsoft.com/office/drawing/2014/main" id="{8D641298-F303-B3AE-51FC-CACCA9155254}"/>
                </a:ext>
              </a:extLst>
            </p:cNvPr>
            <p:cNvSpPr/>
            <p:nvPr/>
          </p:nvSpPr>
          <p:spPr>
            <a:xfrm>
              <a:off x="0" y="0"/>
              <a:ext cx="6622038" cy="5856549"/>
            </a:xfrm>
            <a:custGeom>
              <a:avLst/>
              <a:gdLst/>
              <a:ahLst/>
              <a:cxnLst/>
              <a:rect l="l" t="t" r="r" b="b"/>
              <a:pathLst>
                <a:path w="6622038" h="5856549">
                  <a:moveTo>
                    <a:pt x="6622038" y="13539"/>
                  </a:moveTo>
                  <a:lnTo>
                    <a:pt x="6622038" y="5843010"/>
                  </a:lnTo>
                  <a:cubicBezTo>
                    <a:pt x="6622038" y="5846601"/>
                    <a:pt x="6620611" y="5850045"/>
                    <a:pt x="6618072" y="5852584"/>
                  </a:cubicBezTo>
                  <a:cubicBezTo>
                    <a:pt x="6615533" y="5855123"/>
                    <a:pt x="6612089" y="5856549"/>
                    <a:pt x="6608499" y="5856549"/>
                  </a:cubicBezTo>
                  <a:lnTo>
                    <a:pt x="13539" y="5856549"/>
                  </a:lnTo>
                  <a:cubicBezTo>
                    <a:pt x="9948" y="5856549"/>
                    <a:pt x="6504" y="5855123"/>
                    <a:pt x="3965" y="5852584"/>
                  </a:cubicBezTo>
                  <a:cubicBezTo>
                    <a:pt x="1426" y="5850045"/>
                    <a:pt x="0" y="5846601"/>
                    <a:pt x="0" y="5843010"/>
                  </a:cubicBezTo>
                  <a:lnTo>
                    <a:pt x="0" y="13539"/>
                  </a:lnTo>
                  <a:cubicBezTo>
                    <a:pt x="0" y="9948"/>
                    <a:pt x="1426" y="6504"/>
                    <a:pt x="3965" y="3965"/>
                  </a:cubicBezTo>
                  <a:cubicBezTo>
                    <a:pt x="6504" y="1426"/>
                    <a:pt x="9948" y="0"/>
                    <a:pt x="13539" y="0"/>
                  </a:cubicBezTo>
                  <a:lnTo>
                    <a:pt x="6608499" y="0"/>
                  </a:lnTo>
                  <a:cubicBezTo>
                    <a:pt x="6612089" y="0"/>
                    <a:pt x="6615533" y="1426"/>
                    <a:pt x="6618072" y="3965"/>
                  </a:cubicBezTo>
                  <a:cubicBezTo>
                    <a:pt x="6620611" y="6504"/>
                    <a:pt x="6622038" y="9948"/>
                    <a:pt x="6622038" y="13539"/>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0C709F5C-317B-28C7-9C4A-AF6614EFC4E5}"/>
                </a:ext>
              </a:extLst>
            </p:cNvPr>
            <p:cNvSpPr txBox="1"/>
            <p:nvPr/>
          </p:nvSpPr>
          <p:spPr>
            <a:xfrm>
              <a:off x="0" y="-38100"/>
              <a:ext cx="6622038" cy="5894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9766559E-0DCF-352F-3F75-FF91F038325B}"/>
              </a:ext>
            </a:extLst>
          </p:cNvPr>
          <p:cNvSpPr/>
          <p:nvPr/>
        </p:nvSpPr>
        <p:spPr>
          <a:xfrm>
            <a:off x="-952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0B12C4EC-3FCE-1D61-B74B-7DF4BF29AC93}"/>
              </a:ext>
            </a:extLst>
          </p:cNvPr>
          <p:cNvSpPr txBox="1"/>
          <p:nvPr/>
        </p:nvSpPr>
        <p:spPr>
          <a:xfrm>
            <a:off x="1784541" y="2503583"/>
            <a:ext cx="7374248" cy="6206827"/>
          </a:xfrm>
          <a:prstGeom prst="rect">
            <a:avLst/>
          </a:prstGeom>
        </p:spPr>
        <p:txBody>
          <a:bodyPr lIns="0" tIns="0" rIns="0" bIns="0" rtlCol="0" anchor="t">
            <a:spAutoFit/>
          </a:bodyPr>
          <a:lstStyle/>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rPr>
              <a:t>Psalm 46:1-3</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endParaRPr>
          </a:p>
          <a:p>
            <a:pPr marL="0" marR="0" lvl="0" indent="0" algn="l" defTabSz="914400" rtl="0" eaLnBrk="1" fontAlgn="auto" latinLnBrk="0" hangingPunct="1">
              <a:lnSpc>
                <a:spcPts val="3826"/>
              </a:lnSpc>
              <a:spcBef>
                <a:spcPts val="0"/>
              </a:spcBef>
              <a:spcAft>
                <a:spcPts val="0"/>
              </a:spcAft>
              <a:buClrTx/>
              <a:buSzTx/>
              <a:buFontTx/>
              <a:buNone/>
              <a:tabLst/>
              <a:defRPr/>
            </a:pPr>
            <a:r>
              <a:rPr kumimoji="0" lang="en-GB"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God is our refuge and strength,  an ever-present help in trouble. Therefore, we will not fear, though the earth give way and the mountains fall into the heart of the sea, though its waters roar and foam and the mountains quake with their surging</a:t>
            </a:r>
            <a:endParaRPr kumimoji="0" lang="en-US"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2640"/>
              </a:lnSpc>
              <a:spcBef>
                <a:spcPts val="0"/>
              </a:spcBef>
              <a:spcAft>
                <a:spcPts val="0"/>
              </a:spcAft>
              <a:buClrTx/>
              <a:buSzTx/>
              <a:buFontTx/>
              <a:buNone/>
              <a:tabLst/>
              <a:defRPr/>
            </a:pPr>
            <a:r>
              <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NIV</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8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More Reading: </a:t>
            </a:r>
            <a:r>
              <a:rPr kumimoji="0" lang="en-US" sz="3500" b="0" i="1" u="none" strike="noStrike" kern="1200" cap="none" spc="-87" normalizeH="0" baseline="0" noProof="0" dirty="0">
                <a:ln>
                  <a:noFill/>
                </a:ln>
                <a:solidFill>
                  <a:srgbClr val="FAF9F3"/>
                </a:solidFill>
                <a:effectLst/>
                <a:uLnTx/>
                <a:uFillTx/>
                <a:latin typeface="Century Gothic Paneuropean Italics"/>
                <a:ea typeface="Century Gothic Paneuropean Italics"/>
                <a:cs typeface="Century Gothic Paneuropean Italics"/>
                <a:sym typeface="Century Gothic Paneuropean Italics"/>
              </a:rPr>
              <a:t>Matthew 8:23-27</a:t>
            </a:r>
          </a:p>
        </p:txBody>
      </p:sp>
      <p:sp>
        <p:nvSpPr>
          <p:cNvPr id="10" name="TextBox 10">
            <a:extLst>
              <a:ext uri="{FF2B5EF4-FFF2-40B4-BE49-F238E27FC236}">
                <a16:creationId xmlns:a16="http://schemas.microsoft.com/office/drawing/2014/main" id="{7DE04DC1-8BE0-74FC-6719-75B8399D9C9C}"/>
              </a:ext>
            </a:extLst>
          </p:cNvPr>
          <p:cNvSpPr txBox="1"/>
          <p:nvPr/>
        </p:nvSpPr>
        <p:spPr>
          <a:xfrm>
            <a:off x="10740840" y="1866900"/>
            <a:ext cx="6635492" cy="6168355"/>
          </a:xfrm>
          <a:prstGeom prst="rect">
            <a:avLst/>
          </a:prstGeom>
        </p:spPr>
        <p:txBody>
          <a:bodyPr lIns="0" tIns="0" rIns="0" bIns="0" rtlCol="0" anchor="t">
            <a:spAutoFit/>
          </a:bodyPr>
          <a:lstStyle/>
          <a:p>
            <a:pPr marL="0" marR="0" lvl="0" indent="0" algn="l" defTabSz="914400" rtl="0" eaLnBrk="1" fontAlgn="auto" latinLnBrk="0" hangingPunct="1">
              <a:lnSpc>
                <a:spcPts val="3719"/>
              </a:lnSpc>
              <a:spcBef>
                <a:spcPts val="0"/>
              </a:spcBef>
              <a:spcAft>
                <a:spcPts val="0"/>
              </a:spcAft>
              <a:buClrTx/>
              <a:buSzTx/>
              <a:buFontTx/>
              <a:buNone/>
              <a:tabLst/>
              <a:defRPr/>
            </a:pP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When people take part in walking pilgrimages, they need to find shelter at night, some will camp, some will book places to stay along the way. Sometimes during a day’s walking, people will need to take shelter or find a place of safety. Our fifth item is </a:t>
            </a:r>
            <a:r>
              <a:rPr kumimoji="0" lang="en-GB" sz="3099" b="1"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shelter</a:t>
            </a: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 Watch the video to find out more about the shelters found on Lindisfarne in Northumberland, also known as Holy Island, and where we can take shelter during the storms of life.</a:t>
            </a:r>
          </a:p>
        </p:txBody>
      </p:sp>
    </p:spTree>
    <p:extLst>
      <p:ext uri="{BB962C8B-B14F-4D97-AF65-F5344CB8AC3E}">
        <p14:creationId xmlns:p14="http://schemas.microsoft.com/office/powerpoint/2010/main" val="3207258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E323EC8A-7EEA-E99D-FE5D-D21AF6A4F8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9B3E16-E73C-5572-DCBB-699E2626EC9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55608C8-11AD-82FB-FF3D-85D0CFF5D131}"/>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59B3D6AD-D39C-5D50-6B0A-D104AB64DA40}"/>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CAE34316-B409-828F-5E6E-704E07395A4C}"/>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4B15597C-DB3B-FA9D-FD59-CC786DC53278}"/>
              </a:ext>
            </a:extLst>
          </p:cNvPr>
          <p:cNvSpPr txBox="1"/>
          <p:nvPr/>
        </p:nvSpPr>
        <p:spPr>
          <a:xfrm>
            <a:off x="1219200" y="9274154"/>
            <a:ext cx="16306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Week Four of the Pilgrim Pathways Collective Worship from Faith in the North - www.faithinthenorth.org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Original concept and content from the Archbishops Young Leaders Award - www.nse.org.uk/ayla</a:t>
            </a:r>
          </a:p>
        </p:txBody>
      </p:sp>
      <p:pic>
        <p:nvPicPr>
          <p:cNvPr id="6" name="Online Media 5" title="Week Five Pilgrim Pathways: Tent">
            <a:hlinkClick r:id="" action="ppaction://media"/>
            <a:extLst>
              <a:ext uri="{FF2B5EF4-FFF2-40B4-BE49-F238E27FC236}">
                <a16:creationId xmlns:a16="http://schemas.microsoft.com/office/drawing/2014/main" id="{0AA84FF1-ABD4-B8E5-2258-891E6D6B8976}"/>
              </a:ext>
            </a:extLst>
          </p:cNvPr>
          <p:cNvPicPr>
            <a:picLocks noRot="1" noChangeAspect="1"/>
          </p:cNvPicPr>
          <p:nvPr>
            <a:videoFile r:link="rId1"/>
          </p:nvPr>
        </p:nvPicPr>
        <p:blipFill>
          <a:blip r:embed="rId4"/>
          <a:stretch>
            <a:fillRect/>
          </a:stretch>
        </p:blipFill>
        <p:spPr>
          <a:xfrm>
            <a:off x="1524000" y="589682"/>
            <a:ext cx="15240000" cy="8610600"/>
          </a:xfrm>
          <a:prstGeom prst="rect">
            <a:avLst/>
          </a:prstGeom>
        </p:spPr>
      </p:pic>
    </p:spTree>
    <p:extLst>
      <p:ext uri="{BB962C8B-B14F-4D97-AF65-F5344CB8AC3E}">
        <p14:creationId xmlns:p14="http://schemas.microsoft.com/office/powerpoint/2010/main" val="19681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D1BA8EE0-8ACD-A51B-2539-9AFAB39A30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18E426-8490-A263-8B41-DF8ACB745606}"/>
              </a:ext>
            </a:extLst>
          </p:cNvPr>
          <p:cNvGrpSpPr/>
          <p:nvPr/>
        </p:nvGrpSpPr>
        <p:grpSpPr>
          <a:xfrm rot="102787">
            <a:off x="5140890" y="867985"/>
            <a:ext cx="8006221" cy="1866506"/>
            <a:chOff x="0" y="0"/>
            <a:chExt cx="10674961" cy="2488675"/>
          </a:xfrm>
        </p:grpSpPr>
        <p:grpSp>
          <p:nvGrpSpPr>
            <p:cNvPr id="3" name="Group 3">
              <a:extLst>
                <a:ext uri="{FF2B5EF4-FFF2-40B4-BE49-F238E27FC236}">
                  <a16:creationId xmlns:a16="http://schemas.microsoft.com/office/drawing/2014/main" id="{37CF4019-FF18-408F-AA9F-84C122327363}"/>
                </a:ext>
              </a:extLst>
            </p:cNvPr>
            <p:cNvGrpSpPr/>
            <p:nvPr/>
          </p:nvGrpSpPr>
          <p:grpSpPr>
            <a:xfrm>
              <a:off x="0" y="0"/>
              <a:ext cx="10674961" cy="2488675"/>
              <a:chOff x="0" y="0"/>
              <a:chExt cx="2064611" cy="481329"/>
            </a:xfrm>
          </p:grpSpPr>
          <p:sp>
            <p:nvSpPr>
              <p:cNvPr id="4" name="Freeform 4">
                <a:extLst>
                  <a:ext uri="{FF2B5EF4-FFF2-40B4-BE49-F238E27FC236}">
                    <a16:creationId xmlns:a16="http://schemas.microsoft.com/office/drawing/2014/main" id="{088E845F-2304-E274-9FB6-BA59AB254CF2}"/>
                  </a:ext>
                </a:extLst>
              </p:cNvPr>
              <p:cNvSpPr/>
              <p:nvPr/>
            </p:nvSpPr>
            <p:spPr>
              <a:xfrm>
                <a:off x="0" y="0"/>
                <a:ext cx="2064611" cy="481329"/>
              </a:xfrm>
              <a:custGeom>
                <a:avLst/>
                <a:gdLst/>
                <a:ahLst/>
                <a:cxnLst/>
                <a:rect l="l" t="t" r="r" b="b"/>
                <a:pathLst>
                  <a:path w="2064611" h="481329">
                    <a:moveTo>
                      <a:pt x="2064611" y="96699"/>
                    </a:moveTo>
                    <a:lnTo>
                      <a:pt x="2064611" y="384630"/>
                    </a:lnTo>
                    <a:cubicBezTo>
                      <a:pt x="2064611" y="410277"/>
                      <a:pt x="2054423" y="434872"/>
                      <a:pt x="2036288" y="453007"/>
                    </a:cubicBezTo>
                    <a:cubicBezTo>
                      <a:pt x="2018154" y="471141"/>
                      <a:pt x="1993558" y="481329"/>
                      <a:pt x="1967912" y="481329"/>
                    </a:cubicBezTo>
                    <a:lnTo>
                      <a:pt x="96699" y="481329"/>
                    </a:lnTo>
                    <a:cubicBezTo>
                      <a:pt x="43294" y="481329"/>
                      <a:pt x="0" y="438036"/>
                      <a:pt x="0" y="384630"/>
                    </a:cubicBezTo>
                    <a:lnTo>
                      <a:pt x="0" y="96699"/>
                    </a:lnTo>
                    <a:cubicBezTo>
                      <a:pt x="0" y="43294"/>
                      <a:pt x="43294" y="0"/>
                      <a:pt x="96699" y="0"/>
                    </a:cubicBezTo>
                    <a:lnTo>
                      <a:pt x="1967912" y="0"/>
                    </a:lnTo>
                    <a:cubicBezTo>
                      <a:pt x="2021317" y="0"/>
                      <a:pt x="2064611" y="43294"/>
                      <a:pt x="2064611" y="96699"/>
                    </a:cubicBezTo>
                    <a:close/>
                  </a:path>
                </a:pathLst>
              </a:custGeom>
              <a:solidFill>
                <a:srgbClr val="D1382F"/>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47BACEEF-A81A-3639-108F-F63776630781}"/>
                  </a:ext>
                </a:extLst>
              </p:cNvPr>
              <p:cNvSpPr txBox="1"/>
              <p:nvPr/>
            </p:nvSpPr>
            <p:spPr>
              <a:xfrm>
                <a:off x="0" y="-38100"/>
                <a:ext cx="2064611" cy="51942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60132689-5608-B809-36BE-4E238124F832}"/>
                </a:ext>
              </a:extLst>
            </p:cNvPr>
            <p:cNvGrpSpPr/>
            <p:nvPr/>
          </p:nvGrpSpPr>
          <p:grpSpPr>
            <a:xfrm>
              <a:off x="167975" y="154139"/>
              <a:ext cx="10299960" cy="2158583"/>
              <a:chOff x="0" y="0"/>
              <a:chExt cx="2085085" cy="436978"/>
            </a:xfrm>
          </p:grpSpPr>
          <p:sp>
            <p:nvSpPr>
              <p:cNvPr id="7" name="Freeform 7">
                <a:extLst>
                  <a:ext uri="{FF2B5EF4-FFF2-40B4-BE49-F238E27FC236}">
                    <a16:creationId xmlns:a16="http://schemas.microsoft.com/office/drawing/2014/main" id="{D1E911AC-B640-5397-8EF5-30756C5B953F}"/>
                  </a:ext>
                </a:extLst>
              </p:cNvPr>
              <p:cNvSpPr/>
              <p:nvPr/>
            </p:nvSpPr>
            <p:spPr>
              <a:xfrm>
                <a:off x="0" y="0"/>
                <a:ext cx="2085085" cy="436978"/>
              </a:xfrm>
              <a:custGeom>
                <a:avLst/>
                <a:gdLst/>
                <a:ahLst/>
                <a:cxnLst/>
                <a:rect l="l" t="t" r="r" b="b"/>
                <a:pathLst>
                  <a:path w="2085085" h="436978">
                    <a:moveTo>
                      <a:pt x="2085085" y="100219"/>
                    </a:moveTo>
                    <a:lnTo>
                      <a:pt x="2085085" y="336758"/>
                    </a:lnTo>
                    <a:cubicBezTo>
                      <a:pt x="2085085" y="363338"/>
                      <a:pt x="2074526" y="388829"/>
                      <a:pt x="2055731" y="407624"/>
                    </a:cubicBezTo>
                    <a:cubicBezTo>
                      <a:pt x="2036937" y="426419"/>
                      <a:pt x="2011446" y="436978"/>
                      <a:pt x="1984866" y="436978"/>
                    </a:cubicBezTo>
                    <a:lnTo>
                      <a:pt x="100219" y="436978"/>
                    </a:lnTo>
                    <a:cubicBezTo>
                      <a:pt x="44870" y="436978"/>
                      <a:pt x="0" y="392108"/>
                      <a:pt x="0" y="336758"/>
                    </a:cubicBezTo>
                    <a:lnTo>
                      <a:pt x="0" y="100219"/>
                    </a:lnTo>
                    <a:cubicBezTo>
                      <a:pt x="0" y="44870"/>
                      <a:pt x="44870" y="0"/>
                      <a:pt x="100219" y="0"/>
                    </a:cubicBezTo>
                    <a:lnTo>
                      <a:pt x="1984866" y="0"/>
                    </a:lnTo>
                    <a:cubicBezTo>
                      <a:pt x="2040215" y="0"/>
                      <a:pt x="2085085" y="44870"/>
                      <a:pt x="2085085" y="100219"/>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5768AA7E-AC15-F61C-1B7B-39969608EE9B}"/>
                  </a:ext>
                </a:extLst>
              </p:cNvPr>
              <p:cNvSpPr txBox="1"/>
              <p:nvPr/>
            </p:nvSpPr>
            <p:spPr>
              <a:xfrm>
                <a:off x="0" y="-38100"/>
                <a:ext cx="2085085" cy="47507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Freeform 9">
            <a:extLst>
              <a:ext uri="{FF2B5EF4-FFF2-40B4-BE49-F238E27FC236}">
                <a16:creationId xmlns:a16="http://schemas.microsoft.com/office/drawing/2014/main" id="{BEE98635-9146-0F12-D99D-1AC73E95C9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57E359F2-FA4B-8A68-AA99-7BE7C2FD3826}"/>
              </a:ext>
            </a:extLst>
          </p:cNvPr>
          <p:cNvSpPr txBox="1"/>
          <p:nvPr/>
        </p:nvSpPr>
        <p:spPr>
          <a:xfrm>
            <a:off x="3186247" y="3592726"/>
            <a:ext cx="11292702" cy="5642570"/>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or what helped you when life has felt stormy? </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Have you tried something new, outside your comfort zone? </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What did you learn about yourself during this time?</a:t>
            </a:r>
          </a:p>
        </p:txBody>
      </p:sp>
      <p:sp>
        <p:nvSpPr>
          <p:cNvPr id="13" name="TextBox 13">
            <a:extLst>
              <a:ext uri="{FF2B5EF4-FFF2-40B4-BE49-F238E27FC236}">
                <a16:creationId xmlns:a16="http://schemas.microsoft.com/office/drawing/2014/main" id="{D2B0093F-C6EB-09A3-2A0B-7E914833310A}"/>
              </a:ext>
            </a:extLst>
          </p:cNvPr>
          <p:cNvSpPr txBox="1"/>
          <p:nvPr/>
        </p:nvSpPr>
        <p:spPr>
          <a:xfrm>
            <a:off x="6858971" y="1204896"/>
            <a:ext cx="4464915" cy="1024890"/>
          </a:xfrm>
          <a:prstGeom prst="rect">
            <a:avLst/>
          </a:prstGeom>
        </p:spPr>
        <p:txBody>
          <a:bodyPr lIns="0" tIns="0" rIns="0" bIns="0" rtlCol="0" anchor="t">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Questions</a:t>
            </a:r>
          </a:p>
        </p:txBody>
      </p:sp>
    </p:spTree>
    <p:extLst>
      <p:ext uri="{BB962C8B-B14F-4D97-AF65-F5344CB8AC3E}">
        <p14:creationId xmlns:p14="http://schemas.microsoft.com/office/powerpoint/2010/main" val="274410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060EC5C6-4AFA-F035-4FDE-5FB5F5901C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F02B26-85E7-4F97-7838-B98776BDB9C0}"/>
              </a:ext>
            </a:extLst>
          </p:cNvPr>
          <p:cNvGrpSpPr/>
          <p:nvPr/>
        </p:nvGrpSpPr>
        <p:grpSpPr>
          <a:xfrm rot="-100296">
            <a:off x="1766707" y="3137121"/>
            <a:ext cx="14754586" cy="5147588"/>
            <a:chOff x="0" y="0"/>
            <a:chExt cx="4683284" cy="1633915"/>
          </a:xfrm>
        </p:grpSpPr>
        <p:sp>
          <p:nvSpPr>
            <p:cNvPr id="3" name="Freeform 3">
              <a:extLst>
                <a:ext uri="{FF2B5EF4-FFF2-40B4-BE49-F238E27FC236}">
                  <a16:creationId xmlns:a16="http://schemas.microsoft.com/office/drawing/2014/main" id="{01C250E6-4BBF-9E04-631A-25907BC34423}"/>
                </a:ext>
              </a:extLst>
            </p:cNvPr>
            <p:cNvSpPr/>
            <p:nvPr/>
          </p:nvSpPr>
          <p:spPr>
            <a:xfrm>
              <a:off x="0" y="0"/>
              <a:ext cx="4683284" cy="1633915"/>
            </a:xfrm>
            <a:custGeom>
              <a:avLst/>
              <a:gdLst/>
              <a:ahLst/>
              <a:cxnLst/>
              <a:rect l="l" t="t" r="r" b="b"/>
              <a:pathLst>
                <a:path w="4683284" h="1633915">
                  <a:moveTo>
                    <a:pt x="4683284" y="23087"/>
                  </a:moveTo>
                  <a:lnTo>
                    <a:pt x="4683284" y="1610828"/>
                  </a:lnTo>
                  <a:cubicBezTo>
                    <a:pt x="4683284" y="1623578"/>
                    <a:pt x="4672948" y="1633915"/>
                    <a:pt x="4660197" y="1633915"/>
                  </a:cubicBezTo>
                  <a:lnTo>
                    <a:pt x="23087" y="1633915"/>
                  </a:lnTo>
                  <a:cubicBezTo>
                    <a:pt x="16964" y="1633915"/>
                    <a:pt x="11092" y="1631483"/>
                    <a:pt x="6762" y="1627153"/>
                  </a:cubicBezTo>
                  <a:cubicBezTo>
                    <a:pt x="2432" y="1622823"/>
                    <a:pt x="0" y="1616951"/>
                    <a:pt x="0" y="1610828"/>
                  </a:cubicBezTo>
                  <a:lnTo>
                    <a:pt x="0" y="23087"/>
                  </a:lnTo>
                  <a:cubicBezTo>
                    <a:pt x="0" y="10337"/>
                    <a:pt x="10337" y="0"/>
                    <a:pt x="23087" y="0"/>
                  </a:cubicBezTo>
                  <a:lnTo>
                    <a:pt x="4660197" y="0"/>
                  </a:lnTo>
                  <a:cubicBezTo>
                    <a:pt x="4672948" y="0"/>
                    <a:pt x="4683284" y="10337"/>
                    <a:pt x="4683284" y="23087"/>
                  </a:cubicBezTo>
                  <a:close/>
                </a:path>
              </a:pathLst>
            </a:custGeom>
            <a:solidFill>
              <a:srgbClr val="195342">
                <a:alpha val="64706"/>
              </a:srgbClr>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D48B2670-1E3E-0BAF-DC31-C5B909D7AAB1}"/>
                </a:ext>
              </a:extLst>
            </p:cNvPr>
            <p:cNvSpPr txBox="1"/>
            <p:nvPr/>
          </p:nvSpPr>
          <p:spPr>
            <a:xfrm>
              <a:off x="0" y="-38100"/>
              <a:ext cx="4683284" cy="167201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1FE46A9F-2693-0550-B50C-ED8A2235ABC9}"/>
              </a:ext>
            </a:extLst>
          </p:cNvPr>
          <p:cNvGrpSpPr/>
          <p:nvPr/>
        </p:nvGrpSpPr>
        <p:grpSpPr>
          <a:xfrm rot="-100296">
            <a:off x="1954110" y="3326845"/>
            <a:ext cx="14379779" cy="4768139"/>
            <a:chOff x="0" y="0"/>
            <a:chExt cx="4695009" cy="1556809"/>
          </a:xfrm>
        </p:grpSpPr>
        <p:sp>
          <p:nvSpPr>
            <p:cNvPr id="6" name="Freeform 6">
              <a:extLst>
                <a:ext uri="{FF2B5EF4-FFF2-40B4-BE49-F238E27FC236}">
                  <a16:creationId xmlns:a16="http://schemas.microsoft.com/office/drawing/2014/main" id="{968CE43E-0EF8-97D6-5E9B-0D694DE69CC3}"/>
                </a:ext>
              </a:extLst>
            </p:cNvPr>
            <p:cNvSpPr/>
            <p:nvPr/>
          </p:nvSpPr>
          <p:spPr>
            <a:xfrm>
              <a:off x="0" y="0"/>
              <a:ext cx="4695009" cy="1556809"/>
            </a:xfrm>
            <a:custGeom>
              <a:avLst/>
              <a:gdLst/>
              <a:ahLst/>
              <a:cxnLst/>
              <a:rect l="l" t="t" r="r" b="b"/>
              <a:pathLst>
                <a:path w="4695009" h="1556809">
                  <a:moveTo>
                    <a:pt x="4695009" y="16152"/>
                  </a:moveTo>
                  <a:lnTo>
                    <a:pt x="4695009" y="1540657"/>
                  </a:lnTo>
                  <a:cubicBezTo>
                    <a:pt x="4695009" y="1549577"/>
                    <a:pt x="4687777" y="1556809"/>
                    <a:pt x="4678857" y="1556809"/>
                  </a:cubicBezTo>
                  <a:lnTo>
                    <a:pt x="16152" y="1556809"/>
                  </a:lnTo>
                  <a:cubicBezTo>
                    <a:pt x="7231" y="1556809"/>
                    <a:pt x="0" y="1549577"/>
                    <a:pt x="0" y="1540657"/>
                  </a:cubicBezTo>
                  <a:lnTo>
                    <a:pt x="0" y="16152"/>
                  </a:lnTo>
                  <a:cubicBezTo>
                    <a:pt x="0" y="7231"/>
                    <a:pt x="7231" y="0"/>
                    <a:pt x="16152" y="0"/>
                  </a:cubicBezTo>
                  <a:lnTo>
                    <a:pt x="4678857" y="0"/>
                  </a:lnTo>
                  <a:cubicBezTo>
                    <a:pt x="4687777" y="0"/>
                    <a:pt x="4695009" y="7231"/>
                    <a:pt x="4695009" y="16152"/>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282EEE4-172C-AE97-BDD0-9705324DFF32}"/>
                </a:ext>
              </a:extLst>
            </p:cNvPr>
            <p:cNvSpPr txBox="1"/>
            <p:nvPr/>
          </p:nvSpPr>
          <p:spPr>
            <a:xfrm>
              <a:off x="0" y="-38100"/>
              <a:ext cx="4695009" cy="159490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5DAE310D-5BA0-6E3D-D07B-55B0AB7C136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BDD86ADB-4612-BD16-DBBE-E58AA31F5481}"/>
              </a:ext>
            </a:extLst>
          </p:cNvPr>
          <p:cNvSpPr txBox="1"/>
          <p:nvPr/>
        </p:nvSpPr>
        <p:spPr>
          <a:xfrm>
            <a:off x="6858971" y="816187"/>
            <a:ext cx="4464915" cy="1024890"/>
          </a:xfrm>
          <a:prstGeom prst="rect">
            <a:avLst/>
          </a:prstGeom>
        </p:spPr>
        <p:txBody>
          <a:bodyPr lIns="0" tIns="0" rIns="0" bIns="0" rtlCol="0" anchor="t">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Prayer</a:t>
            </a:r>
          </a:p>
        </p:txBody>
      </p:sp>
      <p:sp>
        <p:nvSpPr>
          <p:cNvPr id="10" name="TextBox 10">
            <a:extLst>
              <a:ext uri="{FF2B5EF4-FFF2-40B4-BE49-F238E27FC236}">
                <a16:creationId xmlns:a16="http://schemas.microsoft.com/office/drawing/2014/main" id="{D7DE4227-A5BD-4A95-08F8-1F779F584B34}"/>
              </a:ext>
            </a:extLst>
          </p:cNvPr>
          <p:cNvSpPr txBox="1"/>
          <p:nvPr/>
        </p:nvSpPr>
        <p:spPr>
          <a:xfrm>
            <a:off x="2475425" y="3764474"/>
            <a:ext cx="13333647" cy="4413388"/>
          </a:xfrm>
          <a:prstGeom prst="rect">
            <a:avLst/>
          </a:prstGeom>
        </p:spPr>
        <p:txBody>
          <a:bodyPr lIns="0" tIns="0" rIns="0" bIns="0" rtlCol="0" anchor="t">
            <a:spAutoFit/>
          </a:bodyPr>
          <a:lstStyle/>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4000"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Jesus, friend and saviour, be with us in the storms of life. Encourage us to step out of our comfort zone.</a:t>
            </a:r>
          </a:p>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4000"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 Help us to be open to new things and to grow in confidence. Help us to see ourselves as you see us, full of potential for good. </a:t>
            </a:r>
          </a:p>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4000"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Amen.</a:t>
            </a:r>
          </a:p>
        </p:txBody>
      </p:sp>
    </p:spTree>
    <p:extLst>
      <p:ext uri="{BB962C8B-B14F-4D97-AF65-F5344CB8AC3E}">
        <p14:creationId xmlns:p14="http://schemas.microsoft.com/office/powerpoint/2010/main" val="3823547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62D0E9EB-9304-13E1-29C5-658041E57F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E097AA-D949-200E-CD35-BFD47F82395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1F8E0A0-F0E6-074B-78FE-5E73B668FEDE}"/>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AF4F41E6-933C-73A3-BE20-20ECBC76C97E}"/>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212DA51C-C1CB-7EE0-20D9-99332FABF642}"/>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Online Media 7" title="The Pilgrim Way I Official Lyric Video I Worship for Everyone x Songs for School">
            <a:hlinkClick r:id="" action="ppaction://media"/>
            <a:extLst>
              <a:ext uri="{FF2B5EF4-FFF2-40B4-BE49-F238E27FC236}">
                <a16:creationId xmlns:a16="http://schemas.microsoft.com/office/drawing/2014/main" id="{2346149E-4BE1-E7F3-A699-36BD23CA7664}"/>
              </a:ext>
            </a:extLst>
          </p:cNvPr>
          <p:cNvPicPr>
            <a:picLocks noRot="1" noChangeAspect="1"/>
          </p:cNvPicPr>
          <p:nvPr>
            <a:videoFile r:link="rId1"/>
          </p:nvPr>
        </p:nvPicPr>
        <p:blipFill>
          <a:blip r:embed="rId5"/>
          <a:stretch>
            <a:fillRect/>
          </a:stretch>
        </p:blipFill>
        <p:spPr>
          <a:xfrm>
            <a:off x="1437710" y="380583"/>
            <a:ext cx="15307434" cy="8648700"/>
          </a:xfrm>
          <a:prstGeom prst="rect">
            <a:avLst/>
          </a:prstGeom>
        </p:spPr>
      </p:pic>
      <p:sp>
        <p:nvSpPr>
          <p:cNvPr id="9" name="TextBox 8">
            <a:extLst>
              <a:ext uri="{FF2B5EF4-FFF2-40B4-BE49-F238E27FC236}">
                <a16:creationId xmlns:a16="http://schemas.microsoft.com/office/drawing/2014/main" id="{10CFC159-68A5-FB2B-BCD6-27683D184B91}"/>
              </a:ext>
            </a:extLst>
          </p:cNvPr>
          <p:cNvSpPr txBox="1"/>
          <p:nvPr/>
        </p:nvSpPr>
        <p:spPr>
          <a:xfrm>
            <a:off x="1219200" y="9486900"/>
            <a:ext cx="1630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Pilgrim Way Official Lyric Video” Writers: Nick &amp; Becky Drake and Mark Powley. © 2025 songsforschools.com. Admin by songsolutions.org. CCLI 7275056</a:t>
            </a:r>
          </a:p>
        </p:txBody>
      </p:sp>
    </p:spTree>
    <p:extLst>
      <p:ext uri="{BB962C8B-B14F-4D97-AF65-F5344CB8AC3E}">
        <p14:creationId xmlns:p14="http://schemas.microsoft.com/office/powerpoint/2010/main" val="5003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1DB45A46-B0D5-EA1D-19B3-3DAF2FB26F4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1ADD2E5-B997-B952-F665-F8A95ACFC010}"/>
              </a:ext>
            </a:extLst>
          </p:cNvPr>
          <p:cNvGrpSpPr/>
          <p:nvPr/>
        </p:nvGrpSpPr>
        <p:grpSpPr>
          <a:xfrm rot="73957">
            <a:off x="9314069" y="5643469"/>
            <a:ext cx="8172950" cy="3824917"/>
            <a:chOff x="0" y="0"/>
            <a:chExt cx="10897267" cy="5099889"/>
          </a:xfrm>
        </p:grpSpPr>
        <p:grpSp>
          <p:nvGrpSpPr>
            <p:cNvPr id="3" name="Group 3">
              <a:extLst>
                <a:ext uri="{FF2B5EF4-FFF2-40B4-BE49-F238E27FC236}">
                  <a16:creationId xmlns:a16="http://schemas.microsoft.com/office/drawing/2014/main" id="{77F201A0-FB62-1724-9962-9EC8A85B8FB5}"/>
                </a:ext>
              </a:extLst>
            </p:cNvPr>
            <p:cNvGrpSpPr/>
            <p:nvPr/>
          </p:nvGrpSpPr>
          <p:grpSpPr>
            <a:xfrm>
              <a:off x="0" y="0"/>
              <a:ext cx="10897267" cy="5099889"/>
              <a:chOff x="0" y="0"/>
              <a:chExt cx="2069126" cy="968345"/>
            </a:xfrm>
          </p:grpSpPr>
          <p:sp>
            <p:nvSpPr>
              <p:cNvPr id="4" name="Freeform 4">
                <a:extLst>
                  <a:ext uri="{FF2B5EF4-FFF2-40B4-BE49-F238E27FC236}">
                    <a16:creationId xmlns:a16="http://schemas.microsoft.com/office/drawing/2014/main" id="{17367FA0-A102-1016-9BD9-D564C81EEB27}"/>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D13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DD2706A8-F66F-F2B1-FD14-E87B68163748}"/>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8F6DABBC-7E70-91F0-CCB2-EBFC0B9E4575}"/>
                </a:ext>
              </a:extLst>
            </p:cNvPr>
            <p:cNvGrpSpPr/>
            <p:nvPr/>
          </p:nvGrpSpPr>
          <p:grpSpPr>
            <a:xfrm>
              <a:off x="211488" y="176225"/>
              <a:ext cx="10474291" cy="4773864"/>
              <a:chOff x="0" y="0"/>
              <a:chExt cx="6102748" cy="2781461"/>
            </a:xfrm>
          </p:grpSpPr>
          <p:sp>
            <p:nvSpPr>
              <p:cNvPr id="7" name="Freeform 7">
                <a:extLst>
                  <a:ext uri="{FF2B5EF4-FFF2-40B4-BE49-F238E27FC236}">
                    <a16:creationId xmlns:a16="http://schemas.microsoft.com/office/drawing/2014/main" id="{FDC6012C-42AA-F22A-1A0C-14D253700791}"/>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894C8628-F64C-431C-AC34-03769726EA84}"/>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 name="Group 9">
            <a:extLst>
              <a:ext uri="{FF2B5EF4-FFF2-40B4-BE49-F238E27FC236}">
                <a16:creationId xmlns:a16="http://schemas.microsoft.com/office/drawing/2014/main" id="{5232543A-AF1B-05F4-C02B-ABDD9BE558C7}"/>
              </a:ext>
            </a:extLst>
          </p:cNvPr>
          <p:cNvGrpSpPr/>
          <p:nvPr/>
        </p:nvGrpSpPr>
        <p:grpSpPr>
          <a:xfrm>
            <a:off x="797122" y="5714403"/>
            <a:ext cx="8172950" cy="3824917"/>
            <a:chOff x="0" y="0"/>
            <a:chExt cx="10897267" cy="5099889"/>
          </a:xfrm>
        </p:grpSpPr>
        <p:grpSp>
          <p:nvGrpSpPr>
            <p:cNvPr id="10" name="Group 10">
              <a:extLst>
                <a:ext uri="{FF2B5EF4-FFF2-40B4-BE49-F238E27FC236}">
                  <a16:creationId xmlns:a16="http://schemas.microsoft.com/office/drawing/2014/main" id="{A358D72D-1F44-4A22-7BB0-49D9748F6FF2}"/>
                </a:ext>
              </a:extLst>
            </p:cNvPr>
            <p:cNvGrpSpPr/>
            <p:nvPr/>
          </p:nvGrpSpPr>
          <p:grpSpPr>
            <a:xfrm>
              <a:off x="0" y="0"/>
              <a:ext cx="10897267" cy="5099889"/>
              <a:chOff x="0" y="0"/>
              <a:chExt cx="2069126" cy="968345"/>
            </a:xfrm>
          </p:grpSpPr>
          <p:sp>
            <p:nvSpPr>
              <p:cNvPr id="11" name="Freeform 11">
                <a:extLst>
                  <a:ext uri="{FF2B5EF4-FFF2-40B4-BE49-F238E27FC236}">
                    <a16:creationId xmlns:a16="http://schemas.microsoft.com/office/drawing/2014/main" id="{8FBFF43D-B6E4-70D9-901A-CB197B30BDB6}"/>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953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B9FEC83E-A7E8-179B-2AC2-232DBADFA0BE}"/>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a:extLst>
                <a:ext uri="{FF2B5EF4-FFF2-40B4-BE49-F238E27FC236}">
                  <a16:creationId xmlns:a16="http://schemas.microsoft.com/office/drawing/2014/main" id="{D32AE864-EDC5-E9D5-774D-5F4364433DEC}"/>
                </a:ext>
              </a:extLst>
            </p:cNvPr>
            <p:cNvGrpSpPr/>
            <p:nvPr/>
          </p:nvGrpSpPr>
          <p:grpSpPr>
            <a:xfrm>
              <a:off x="211488" y="176225"/>
              <a:ext cx="10474291" cy="4773864"/>
              <a:chOff x="0" y="0"/>
              <a:chExt cx="6102748" cy="2781461"/>
            </a:xfrm>
          </p:grpSpPr>
          <p:sp>
            <p:nvSpPr>
              <p:cNvPr id="14" name="Freeform 14">
                <a:extLst>
                  <a:ext uri="{FF2B5EF4-FFF2-40B4-BE49-F238E27FC236}">
                    <a16:creationId xmlns:a16="http://schemas.microsoft.com/office/drawing/2014/main" id="{9A729543-77D5-D09A-2BCC-0A4C6081CE5A}"/>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B5A5A158-1973-7174-C294-E8CC7DB83C25}"/>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 name="Group 16">
            <a:extLst>
              <a:ext uri="{FF2B5EF4-FFF2-40B4-BE49-F238E27FC236}">
                <a16:creationId xmlns:a16="http://schemas.microsoft.com/office/drawing/2014/main" id="{45BF7709-A815-7A6B-4566-34831374E969}"/>
              </a:ext>
            </a:extLst>
          </p:cNvPr>
          <p:cNvGrpSpPr/>
          <p:nvPr/>
        </p:nvGrpSpPr>
        <p:grpSpPr>
          <a:xfrm rot="68291">
            <a:off x="761655" y="1678261"/>
            <a:ext cx="8172950" cy="3824917"/>
            <a:chOff x="0" y="0"/>
            <a:chExt cx="10897267" cy="5099889"/>
          </a:xfrm>
        </p:grpSpPr>
        <p:grpSp>
          <p:nvGrpSpPr>
            <p:cNvPr id="17" name="Group 17">
              <a:extLst>
                <a:ext uri="{FF2B5EF4-FFF2-40B4-BE49-F238E27FC236}">
                  <a16:creationId xmlns:a16="http://schemas.microsoft.com/office/drawing/2014/main" id="{EC8833BF-A56A-7BF4-F478-4E9FDD94C180}"/>
                </a:ext>
              </a:extLst>
            </p:cNvPr>
            <p:cNvGrpSpPr/>
            <p:nvPr/>
          </p:nvGrpSpPr>
          <p:grpSpPr>
            <a:xfrm>
              <a:off x="0" y="0"/>
              <a:ext cx="10897267" cy="5099889"/>
              <a:chOff x="0" y="0"/>
              <a:chExt cx="2069126" cy="968345"/>
            </a:xfrm>
          </p:grpSpPr>
          <p:sp>
            <p:nvSpPr>
              <p:cNvPr id="18" name="Freeform 18">
                <a:extLst>
                  <a:ext uri="{FF2B5EF4-FFF2-40B4-BE49-F238E27FC236}">
                    <a16:creationId xmlns:a16="http://schemas.microsoft.com/office/drawing/2014/main" id="{656982BF-51F9-1903-307B-E2E072908F7A}"/>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84252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267532C9-A454-0022-CA60-98E96F340D81}"/>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a:extLst>
                <a:ext uri="{FF2B5EF4-FFF2-40B4-BE49-F238E27FC236}">
                  <a16:creationId xmlns:a16="http://schemas.microsoft.com/office/drawing/2014/main" id="{8C6703E2-7238-CB05-6C84-1BB0D90F37F7}"/>
                </a:ext>
              </a:extLst>
            </p:cNvPr>
            <p:cNvGrpSpPr/>
            <p:nvPr/>
          </p:nvGrpSpPr>
          <p:grpSpPr>
            <a:xfrm>
              <a:off x="211488" y="163013"/>
              <a:ext cx="10474291" cy="4773864"/>
              <a:chOff x="0" y="0"/>
              <a:chExt cx="6102748" cy="2781461"/>
            </a:xfrm>
          </p:grpSpPr>
          <p:sp>
            <p:nvSpPr>
              <p:cNvPr id="21" name="Freeform 21">
                <a:extLst>
                  <a:ext uri="{FF2B5EF4-FFF2-40B4-BE49-F238E27FC236}">
                    <a16:creationId xmlns:a16="http://schemas.microsoft.com/office/drawing/2014/main" id="{5450EBFD-30B2-73AB-CCCE-9986BD943FE4}"/>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C70F51F3-16E8-C1B3-6845-9AAA7DEC7C59}"/>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3" name="Group 23">
            <a:extLst>
              <a:ext uri="{FF2B5EF4-FFF2-40B4-BE49-F238E27FC236}">
                <a16:creationId xmlns:a16="http://schemas.microsoft.com/office/drawing/2014/main" id="{778C35E0-DC74-0C0E-B501-4259364C042C}"/>
              </a:ext>
            </a:extLst>
          </p:cNvPr>
          <p:cNvGrpSpPr/>
          <p:nvPr/>
        </p:nvGrpSpPr>
        <p:grpSpPr>
          <a:xfrm rot="-42458">
            <a:off x="9367269" y="1571860"/>
            <a:ext cx="8172950" cy="3824917"/>
            <a:chOff x="0" y="0"/>
            <a:chExt cx="10897267" cy="5099889"/>
          </a:xfrm>
        </p:grpSpPr>
        <p:grpSp>
          <p:nvGrpSpPr>
            <p:cNvPr id="24" name="Group 24">
              <a:extLst>
                <a:ext uri="{FF2B5EF4-FFF2-40B4-BE49-F238E27FC236}">
                  <a16:creationId xmlns:a16="http://schemas.microsoft.com/office/drawing/2014/main" id="{4673CCA4-E494-2838-8730-37CAECA184FD}"/>
                </a:ext>
              </a:extLst>
            </p:cNvPr>
            <p:cNvGrpSpPr/>
            <p:nvPr/>
          </p:nvGrpSpPr>
          <p:grpSpPr>
            <a:xfrm>
              <a:off x="0" y="0"/>
              <a:ext cx="10897267" cy="5099889"/>
              <a:chOff x="0" y="0"/>
              <a:chExt cx="2069126" cy="968345"/>
            </a:xfrm>
          </p:grpSpPr>
          <p:sp>
            <p:nvSpPr>
              <p:cNvPr id="25" name="Freeform 25">
                <a:extLst>
                  <a:ext uri="{FF2B5EF4-FFF2-40B4-BE49-F238E27FC236}">
                    <a16:creationId xmlns:a16="http://schemas.microsoft.com/office/drawing/2014/main" id="{30D661F9-0D56-CB1B-CA35-6553EA68D092}"/>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a:extLst>
                  <a:ext uri="{FF2B5EF4-FFF2-40B4-BE49-F238E27FC236}">
                    <a16:creationId xmlns:a16="http://schemas.microsoft.com/office/drawing/2014/main" id="{0316B941-D3F3-3914-6245-328601D2DFCC}"/>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a:extLst>
                <a:ext uri="{FF2B5EF4-FFF2-40B4-BE49-F238E27FC236}">
                  <a16:creationId xmlns:a16="http://schemas.microsoft.com/office/drawing/2014/main" id="{30956992-EEB2-0CCF-C047-4F30BC0A4EF7}"/>
                </a:ext>
              </a:extLst>
            </p:cNvPr>
            <p:cNvGrpSpPr/>
            <p:nvPr/>
          </p:nvGrpSpPr>
          <p:grpSpPr>
            <a:xfrm>
              <a:off x="211488" y="163013"/>
              <a:ext cx="10474291" cy="4773864"/>
              <a:chOff x="0" y="0"/>
              <a:chExt cx="6102748" cy="2781461"/>
            </a:xfrm>
          </p:grpSpPr>
          <p:sp>
            <p:nvSpPr>
              <p:cNvPr id="28" name="Freeform 28">
                <a:extLst>
                  <a:ext uri="{FF2B5EF4-FFF2-40B4-BE49-F238E27FC236}">
                    <a16:creationId xmlns:a16="http://schemas.microsoft.com/office/drawing/2014/main" id="{FBB5D128-873F-7F3A-63BD-9C4C91B6BAF3}"/>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a:extLst>
                  <a:ext uri="{FF2B5EF4-FFF2-40B4-BE49-F238E27FC236}">
                    <a16:creationId xmlns:a16="http://schemas.microsoft.com/office/drawing/2014/main" id="{D331F687-FAF2-09D7-900E-CDE7A12EFF9A}"/>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0" name="Freeform 30">
            <a:extLst>
              <a:ext uri="{FF2B5EF4-FFF2-40B4-BE49-F238E27FC236}">
                <a16:creationId xmlns:a16="http://schemas.microsoft.com/office/drawing/2014/main" id="{13FC81FE-E83A-72AF-4FF5-DCD1A907E21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a:extLst>
              <a:ext uri="{FF2B5EF4-FFF2-40B4-BE49-F238E27FC236}">
                <a16:creationId xmlns:a16="http://schemas.microsoft.com/office/drawing/2014/main" id="{C2354908-5342-D318-5678-93CEB44BAB76}"/>
              </a:ext>
            </a:extLst>
          </p:cNvPr>
          <p:cNvSpPr txBox="1"/>
          <p:nvPr/>
        </p:nvSpPr>
        <p:spPr>
          <a:xfrm>
            <a:off x="6622409" y="481296"/>
            <a:ext cx="5431024" cy="711659"/>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US" sz="5036" b="1" i="0" u="none" strike="noStrike" kern="1200" cap="none" spc="-125"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Further Activities:</a:t>
            </a:r>
          </a:p>
        </p:txBody>
      </p:sp>
      <p:sp>
        <p:nvSpPr>
          <p:cNvPr id="32" name="TextBox 32">
            <a:extLst>
              <a:ext uri="{FF2B5EF4-FFF2-40B4-BE49-F238E27FC236}">
                <a16:creationId xmlns:a16="http://schemas.microsoft.com/office/drawing/2014/main" id="{5E31A1A0-6464-B3CE-603F-BD5923757BF5}"/>
              </a:ext>
            </a:extLst>
          </p:cNvPr>
          <p:cNvSpPr txBox="1"/>
          <p:nvPr/>
        </p:nvSpPr>
        <p:spPr>
          <a:xfrm>
            <a:off x="9834533" y="1953924"/>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Reflect</a:t>
            </a:r>
          </a:p>
        </p:txBody>
      </p:sp>
      <p:sp>
        <p:nvSpPr>
          <p:cNvPr id="33" name="TextBox 33">
            <a:extLst>
              <a:ext uri="{FF2B5EF4-FFF2-40B4-BE49-F238E27FC236}">
                <a16:creationId xmlns:a16="http://schemas.microsoft.com/office/drawing/2014/main" id="{08179358-F571-3D5B-FD2B-98FC27E4644B}"/>
              </a:ext>
            </a:extLst>
          </p:cNvPr>
          <p:cNvSpPr txBox="1"/>
          <p:nvPr/>
        </p:nvSpPr>
        <p:spPr>
          <a:xfrm>
            <a:off x="1128039"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Create</a:t>
            </a:r>
          </a:p>
        </p:txBody>
      </p:sp>
      <p:sp>
        <p:nvSpPr>
          <p:cNvPr id="34" name="TextBox 34">
            <a:extLst>
              <a:ext uri="{FF2B5EF4-FFF2-40B4-BE49-F238E27FC236}">
                <a16:creationId xmlns:a16="http://schemas.microsoft.com/office/drawing/2014/main" id="{5D7BBCE5-681E-32D3-0E08-DF4EF76C4451}"/>
              </a:ext>
            </a:extLst>
          </p:cNvPr>
          <p:cNvSpPr txBox="1"/>
          <p:nvPr/>
        </p:nvSpPr>
        <p:spPr>
          <a:xfrm>
            <a:off x="9834533"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Act</a:t>
            </a:r>
          </a:p>
        </p:txBody>
      </p:sp>
      <p:sp>
        <p:nvSpPr>
          <p:cNvPr id="35" name="TextBox 35">
            <a:extLst>
              <a:ext uri="{FF2B5EF4-FFF2-40B4-BE49-F238E27FC236}">
                <a16:creationId xmlns:a16="http://schemas.microsoft.com/office/drawing/2014/main" id="{DA1F928F-D222-EA84-DB18-E0CD055F9238}"/>
              </a:ext>
            </a:extLst>
          </p:cNvPr>
          <p:cNvSpPr txBox="1"/>
          <p:nvPr/>
        </p:nvSpPr>
        <p:spPr>
          <a:xfrm>
            <a:off x="1128039" y="1953924"/>
            <a:ext cx="3230935"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Discover</a:t>
            </a:r>
          </a:p>
        </p:txBody>
      </p:sp>
      <p:sp>
        <p:nvSpPr>
          <p:cNvPr id="36" name="TextBox 36">
            <a:extLst>
              <a:ext uri="{FF2B5EF4-FFF2-40B4-BE49-F238E27FC236}">
                <a16:creationId xmlns:a16="http://schemas.microsoft.com/office/drawing/2014/main" id="{4D5DCB72-F420-13F7-33F7-A0D280C16705}"/>
              </a:ext>
            </a:extLst>
          </p:cNvPr>
          <p:cNvSpPr txBox="1"/>
          <p:nvPr/>
        </p:nvSpPr>
        <p:spPr>
          <a:xfrm>
            <a:off x="1154510" y="2809891"/>
            <a:ext cx="7647950" cy="2231380"/>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Find out about someone who has shown resilience during difficult times: Nelson Mandela, Bethany Hamilton, Martin Luther King.</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What helped them carry on trying?</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How can their story encourage us?</a:t>
            </a:r>
          </a:p>
        </p:txBody>
      </p:sp>
      <p:sp>
        <p:nvSpPr>
          <p:cNvPr id="37" name="TextBox 37">
            <a:extLst>
              <a:ext uri="{FF2B5EF4-FFF2-40B4-BE49-F238E27FC236}">
                <a16:creationId xmlns:a16="http://schemas.microsoft.com/office/drawing/2014/main" id="{83A6F815-8C35-945C-ADCC-4ECC89A8CA0B}"/>
              </a:ext>
            </a:extLst>
          </p:cNvPr>
          <p:cNvSpPr txBox="1"/>
          <p:nvPr/>
        </p:nvSpPr>
        <p:spPr>
          <a:xfrm>
            <a:off x="1128039" y="6920480"/>
            <a:ext cx="7439970" cy="2144474"/>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US" sz="2592" b="0" i="0" u="none" strike="noStrike" kern="1200" cap="none" spc="-64" normalizeH="0" baseline="0" noProof="0">
                <a:ln>
                  <a:noFill/>
                </a:ln>
                <a:solidFill>
                  <a:srgbClr val="FAF9F3"/>
                </a:solidFill>
                <a:effectLst/>
                <a:uLnTx/>
                <a:uFillTx/>
                <a:latin typeface="Century Gothic Paneuropean"/>
                <a:ea typeface="Century Gothic Paneuropean"/>
                <a:cs typeface="Century Gothic Paneuropean"/>
                <a:sym typeface="Century Gothic Paneuropean"/>
              </a:rPr>
              <a:t>Make your own lamp. Use coloured film for the windows and place an LED tealight inside to let the light shine out.</a:t>
            </a:r>
          </a:p>
          <a:p>
            <a:pPr marL="0" marR="0" lvl="0" indent="0" algn="l" defTabSz="914400" rtl="0" eaLnBrk="1" fontAlgn="auto" latinLnBrk="0" hangingPunct="1">
              <a:lnSpc>
                <a:spcPts val="2851"/>
              </a:lnSpc>
              <a:spcBef>
                <a:spcPts val="0"/>
              </a:spcBef>
              <a:spcAft>
                <a:spcPts val="0"/>
              </a:spcAft>
              <a:buClrTx/>
              <a:buSzTx/>
              <a:buFontTx/>
              <a:buNone/>
              <a:tabLst/>
              <a:defRPr/>
            </a:pPr>
            <a:endParaRPr kumimoji="0" lang="en-US" sz="2592" b="0" i="0" u="none" strike="noStrike" kern="1200" cap="none" spc="-64" normalizeH="0" baseline="0" noProof="0">
              <a:ln>
                <a:noFill/>
              </a:ln>
              <a:solidFill>
                <a:srgbClr val="FAF9F3"/>
              </a:solidFill>
              <a:effectLst/>
              <a:uLnTx/>
              <a:uFillTx/>
              <a:latin typeface="Century Gothic Paneuropean"/>
              <a:ea typeface="Century Gothic Paneuropean"/>
              <a:cs typeface="Century Gothic Paneuropean"/>
              <a:sym typeface="Century Gothic Paneuropean"/>
            </a:endParaRP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US" sz="2592" b="0" i="0" u="none" strike="noStrike" kern="1200" cap="none" spc="-64" normalizeH="0" baseline="0" noProof="0">
                <a:ln>
                  <a:noFill/>
                </a:ln>
                <a:solidFill>
                  <a:srgbClr val="FAF9F3"/>
                </a:solidFill>
                <a:effectLst/>
                <a:uLnTx/>
                <a:uFillTx/>
                <a:latin typeface="Century Gothic Paneuropean"/>
                <a:ea typeface="Century Gothic Paneuropean"/>
                <a:cs typeface="Century Gothic Paneuropean"/>
                <a:sym typeface="Century Gothic Paneuropean"/>
              </a:rPr>
              <a:t>On the outside write character virtues that a person needs to bring light in a dark place.</a:t>
            </a:r>
          </a:p>
        </p:txBody>
      </p:sp>
      <p:sp>
        <p:nvSpPr>
          <p:cNvPr id="38" name="TextBox 38">
            <a:extLst>
              <a:ext uri="{FF2B5EF4-FFF2-40B4-BE49-F238E27FC236}">
                <a16:creationId xmlns:a16="http://schemas.microsoft.com/office/drawing/2014/main" id="{D3934585-DC50-A2B6-2F07-34DB5952ABA6}"/>
              </a:ext>
            </a:extLst>
          </p:cNvPr>
          <p:cNvSpPr txBox="1"/>
          <p:nvPr/>
        </p:nvSpPr>
        <p:spPr>
          <a:xfrm>
            <a:off x="9834533" y="6920480"/>
            <a:ext cx="7439970" cy="1859483"/>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Try out a new activity or hobby, perhaps without the security of your circle of friends. Take this as an opportunity to stretch yourself. </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Support or raise awareness for a homeless charity that offers people shelter.</a:t>
            </a:r>
          </a:p>
        </p:txBody>
      </p:sp>
      <p:sp>
        <p:nvSpPr>
          <p:cNvPr id="39" name="TextBox 39">
            <a:extLst>
              <a:ext uri="{FF2B5EF4-FFF2-40B4-BE49-F238E27FC236}">
                <a16:creationId xmlns:a16="http://schemas.microsoft.com/office/drawing/2014/main" id="{E4265B8D-4A04-D1FF-579F-E859461662AA}"/>
              </a:ext>
            </a:extLst>
          </p:cNvPr>
          <p:cNvSpPr txBox="1"/>
          <p:nvPr/>
        </p:nvSpPr>
        <p:spPr>
          <a:xfrm>
            <a:off x="9823692" y="2605718"/>
            <a:ext cx="7647950" cy="260327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Build a wall of resilience bricks. Cut brick shapes in paper. Write on each of them times when you have faced something new or have been worried, but still achieved it and developed new skills or bravery. </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Think of who has encouraged you and add these moments to your wall. </a:t>
            </a:r>
          </a:p>
        </p:txBody>
      </p:sp>
    </p:spTree>
    <p:extLst>
      <p:ext uri="{BB962C8B-B14F-4D97-AF65-F5344CB8AC3E}">
        <p14:creationId xmlns:p14="http://schemas.microsoft.com/office/powerpoint/2010/main" val="32999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a:off x="245409" y="282414"/>
            <a:ext cx="17692037" cy="9638071"/>
            <a:chOff x="0" y="0"/>
            <a:chExt cx="4562348" cy="2485437"/>
          </a:xfrm>
        </p:grpSpPr>
        <p:sp>
          <p:nvSpPr>
            <p:cNvPr id="3" name="Freeform 3"/>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4" name="TextBox 4"/>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32866" y="1545580"/>
            <a:ext cx="6740009" cy="8533067"/>
          </a:xfrm>
          <a:custGeom>
            <a:avLst/>
            <a:gdLst/>
            <a:ahLst/>
            <a:cxnLst/>
            <a:rect l="l" t="t" r="r" b="b"/>
            <a:pathLst>
              <a:path w="6740009" h="8533067">
                <a:moveTo>
                  <a:pt x="0" y="0"/>
                </a:moveTo>
                <a:lnTo>
                  <a:pt x="6740009" y="0"/>
                </a:lnTo>
                <a:lnTo>
                  <a:pt x="6740009" y="8533067"/>
                </a:lnTo>
                <a:lnTo>
                  <a:pt x="0" y="8533067"/>
                </a:lnTo>
                <a:lnTo>
                  <a:pt x="0" y="0"/>
                </a:lnTo>
                <a:close/>
              </a:path>
            </a:pathLst>
          </a:custGeom>
          <a:blipFill>
            <a:blip r:embed="rId2">
              <a:alphaModFix amt="20999"/>
            </a:blip>
            <a:stretch>
              <a:fillRect l="-2223" r="-2223"/>
            </a:stretch>
          </a:blipFill>
        </p:spPr>
        <p:txBody>
          <a:bodyPr/>
          <a:lstStyle/>
          <a:p>
            <a:endParaRPr lang="en-GB"/>
          </a:p>
        </p:txBody>
      </p:sp>
      <p:grpSp>
        <p:nvGrpSpPr>
          <p:cNvPr id="6" name="Group 6"/>
          <p:cNvGrpSpPr/>
          <p:nvPr/>
        </p:nvGrpSpPr>
        <p:grpSpPr>
          <a:xfrm>
            <a:off x="11032866" y="1028700"/>
            <a:ext cx="6064296" cy="8229600"/>
            <a:chOff x="0" y="0"/>
            <a:chExt cx="1597181" cy="2167467"/>
          </a:xfrm>
        </p:grpSpPr>
        <p:sp>
          <p:nvSpPr>
            <p:cNvPr id="7" name="Freeform 7"/>
            <p:cNvSpPr/>
            <p:nvPr/>
          </p:nvSpPr>
          <p:spPr>
            <a:xfrm>
              <a:off x="0" y="0"/>
              <a:ext cx="1597181" cy="2167467"/>
            </a:xfrm>
            <a:custGeom>
              <a:avLst/>
              <a:gdLst/>
              <a:ahLst/>
              <a:cxnLst/>
              <a:rect l="l" t="t" r="r" b="b"/>
              <a:pathLst>
                <a:path w="1597181" h="2167467">
                  <a:moveTo>
                    <a:pt x="34469" y="0"/>
                  </a:moveTo>
                  <a:lnTo>
                    <a:pt x="1562712" y="0"/>
                  </a:lnTo>
                  <a:cubicBezTo>
                    <a:pt x="1571853" y="0"/>
                    <a:pt x="1580621" y="3632"/>
                    <a:pt x="1587085" y="10096"/>
                  </a:cubicBezTo>
                  <a:cubicBezTo>
                    <a:pt x="1593549" y="16560"/>
                    <a:pt x="1597181" y="25327"/>
                    <a:pt x="1597181" y="34469"/>
                  </a:cubicBezTo>
                  <a:lnTo>
                    <a:pt x="1597181" y="2132998"/>
                  </a:lnTo>
                  <a:cubicBezTo>
                    <a:pt x="1597181" y="2152034"/>
                    <a:pt x="1581749" y="2167467"/>
                    <a:pt x="1562712" y="2167467"/>
                  </a:cubicBezTo>
                  <a:lnTo>
                    <a:pt x="34469" y="2167467"/>
                  </a:lnTo>
                  <a:cubicBezTo>
                    <a:pt x="15432" y="2167467"/>
                    <a:pt x="0" y="2152034"/>
                    <a:pt x="0" y="2132998"/>
                  </a:cubicBezTo>
                  <a:lnTo>
                    <a:pt x="0" y="34469"/>
                  </a:lnTo>
                  <a:cubicBezTo>
                    <a:pt x="0" y="15432"/>
                    <a:pt x="15432" y="0"/>
                    <a:pt x="34469" y="0"/>
                  </a:cubicBezTo>
                  <a:close/>
                </a:path>
              </a:pathLst>
            </a:custGeom>
            <a:solidFill>
              <a:srgbClr val="D6B185"/>
            </a:solidFill>
          </p:spPr>
          <p:txBody>
            <a:bodyPr/>
            <a:lstStyle/>
            <a:p>
              <a:endParaRPr lang="en-GB"/>
            </a:p>
          </p:txBody>
        </p:sp>
        <p:sp>
          <p:nvSpPr>
            <p:cNvPr id="8" name="TextBox 8"/>
            <p:cNvSpPr txBox="1"/>
            <p:nvPr/>
          </p:nvSpPr>
          <p:spPr>
            <a:xfrm>
              <a:off x="0" y="-38100"/>
              <a:ext cx="1597181" cy="220556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endParaRPr lang="en-GB"/>
          </a:p>
        </p:txBody>
      </p:sp>
      <p:sp>
        <p:nvSpPr>
          <p:cNvPr id="10" name="Freeform 10"/>
          <p:cNvSpPr/>
          <p:nvPr/>
        </p:nvSpPr>
        <p:spPr>
          <a:xfrm>
            <a:off x="11881177"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15152" t="-8061" r="-277819" b="-111616"/>
            </a:stretch>
          </a:blipFill>
          <a:ln cap="sq">
            <a:noFill/>
            <a:prstDash val="solid"/>
            <a:miter/>
          </a:ln>
        </p:spPr>
        <p:txBody>
          <a:bodyPr/>
          <a:lstStyle/>
          <a:p>
            <a:endParaRPr lang="en-GB"/>
          </a:p>
        </p:txBody>
      </p:sp>
      <p:sp>
        <p:nvSpPr>
          <p:cNvPr id="11" name="Freeform 11"/>
          <p:cNvSpPr/>
          <p:nvPr/>
        </p:nvSpPr>
        <p:spPr>
          <a:xfrm>
            <a:off x="14430529"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5"/>
            <a:stretch>
              <a:fillRect l="-232807" t="-113550" r="-60163" b="-6128"/>
            </a:stretch>
          </a:blipFill>
          <a:ln cap="sq">
            <a:noFill/>
            <a:prstDash val="solid"/>
            <a:miter/>
          </a:ln>
        </p:spPr>
        <p:txBody>
          <a:bodyPr/>
          <a:lstStyle/>
          <a:p>
            <a:endParaRPr lang="en-GB"/>
          </a:p>
        </p:txBody>
      </p:sp>
      <p:sp>
        <p:nvSpPr>
          <p:cNvPr id="12" name="Freeform 12"/>
          <p:cNvSpPr/>
          <p:nvPr/>
        </p:nvSpPr>
        <p:spPr>
          <a:xfrm>
            <a:off x="11881177" y="1734685"/>
            <a:ext cx="2041796" cy="2024749"/>
          </a:xfrm>
          <a:custGeom>
            <a:avLst/>
            <a:gdLst/>
            <a:ahLst/>
            <a:cxnLst/>
            <a:rect l="l" t="t" r="r" b="b"/>
            <a:pathLst>
              <a:path w="2041796" h="2024749">
                <a:moveTo>
                  <a:pt x="0" y="0"/>
                </a:moveTo>
                <a:lnTo>
                  <a:pt x="2041796" y="0"/>
                </a:lnTo>
                <a:lnTo>
                  <a:pt x="2041796" y="2024749"/>
                </a:lnTo>
                <a:lnTo>
                  <a:pt x="0" y="2024749"/>
                </a:lnTo>
                <a:lnTo>
                  <a:pt x="0" y="0"/>
                </a:lnTo>
                <a:close/>
              </a:path>
            </a:pathLst>
          </a:custGeom>
          <a:blipFill>
            <a:blip r:embed="rId4">
              <a:alphaModFix amt="19999"/>
            </a:blip>
            <a:stretch>
              <a:fillRect l="-112572" t="-8304" r="-171565" b="-109592"/>
            </a:stretch>
          </a:blipFill>
          <a:ln cap="sq">
            <a:noFill/>
            <a:prstDash val="solid"/>
            <a:miter/>
          </a:ln>
        </p:spPr>
        <p:txBody>
          <a:bodyPr/>
          <a:lstStyle/>
          <a:p>
            <a:endParaRPr lang="en-GB"/>
          </a:p>
        </p:txBody>
      </p:sp>
      <p:sp>
        <p:nvSpPr>
          <p:cNvPr id="13" name="Freeform 13"/>
          <p:cNvSpPr/>
          <p:nvPr/>
        </p:nvSpPr>
        <p:spPr>
          <a:xfrm>
            <a:off x="1441224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220087" t="-11844" r="-69339" b="-109052"/>
            </a:stretch>
          </a:blipFill>
          <a:ln cap="sq">
            <a:noFill/>
            <a:prstDash val="solid"/>
            <a:miter/>
          </a:ln>
        </p:spPr>
        <p:txBody>
          <a:bodyPr/>
          <a:lstStyle/>
          <a:p>
            <a:endParaRPr lang="en-GB"/>
          </a:p>
        </p:txBody>
      </p:sp>
      <p:sp>
        <p:nvSpPr>
          <p:cNvPr id="14" name="Freeform 14"/>
          <p:cNvSpPr/>
          <p:nvPr/>
        </p:nvSpPr>
        <p:spPr>
          <a:xfrm>
            <a:off x="1188117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16214" t="-103174" r="-257190" b="-8633"/>
            </a:stretch>
          </a:blipFill>
          <a:ln cap="sq">
            <a:noFill/>
            <a:prstDash val="solid"/>
            <a:miter/>
          </a:ln>
        </p:spPr>
        <p:txBody>
          <a:bodyPr/>
          <a:lstStyle/>
          <a:p>
            <a:endParaRPr lang="en-GB"/>
          </a:p>
        </p:txBody>
      </p:sp>
      <p:sp>
        <p:nvSpPr>
          <p:cNvPr id="15" name="Freeform 15"/>
          <p:cNvSpPr/>
          <p:nvPr/>
        </p:nvSpPr>
        <p:spPr>
          <a:xfrm>
            <a:off x="14177383" y="1849591"/>
            <a:ext cx="2077338" cy="2041303"/>
          </a:xfrm>
          <a:custGeom>
            <a:avLst/>
            <a:gdLst/>
            <a:ahLst/>
            <a:cxnLst/>
            <a:rect l="l" t="t" r="r" b="b"/>
            <a:pathLst>
              <a:path w="2077338" h="2041303">
                <a:moveTo>
                  <a:pt x="0" y="0"/>
                </a:moveTo>
                <a:lnTo>
                  <a:pt x="2077338" y="0"/>
                </a:lnTo>
                <a:lnTo>
                  <a:pt x="2077338" y="2041302"/>
                </a:lnTo>
                <a:lnTo>
                  <a:pt x="0" y="2041302"/>
                </a:lnTo>
                <a:lnTo>
                  <a:pt x="0" y="0"/>
                </a:lnTo>
                <a:close/>
              </a:path>
            </a:pathLst>
          </a:custGeom>
          <a:blipFill>
            <a:blip r:embed="rId4">
              <a:alphaModFix amt="19999"/>
            </a:blip>
            <a:stretch>
              <a:fillRect l="-111970" t="-105543" r="-155045" b="-4547"/>
            </a:stretch>
          </a:blipFill>
          <a:ln cap="sq">
            <a:noFill/>
            <a:prstDash val="solid"/>
            <a:miter/>
          </a:ln>
        </p:spPr>
        <p:txBody>
          <a:bodyPr/>
          <a:lstStyle/>
          <a:p>
            <a:endParaRPr lang="en-GB"/>
          </a:p>
        </p:txBody>
      </p:sp>
      <p:sp>
        <p:nvSpPr>
          <p:cNvPr id="16" name="AutoShape 16"/>
          <p:cNvSpPr/>
          <p:nvPr/>
        </p:nvSpPr>
        <p:spPr>
          <a:xfrm flipV="1">
            <a:off x="10146713" y="1028700"/>
            <a:ext cx="0" cy="8145499"/>
          </a:xfrm>
          <a:prstGeom prst="line">
            <a:avLst/>
          </a:prstGeom>
          <a:ln w="38100" cap="rnd">
            <a:solidFill>
              <a:srgbClr val="FAF9F3">
                <a:alpha val="49804"/>
              </a:srgbClr>
            </a:solidFill>
            <a:prstDash val="sysDash"/>
            <a:headEnd type="none" w="sm" len="sm"/>
            <a:tailEnd type="none" w="sm" len="sm"/>
          </a:ln>
        </p:spPr>
        <p:txBody>
          <a:bodyPr/>
          <a:lstStyle/>
          <a:p>
            <a:endParaRPr lang="en-GB"/>
          </a:p>
        </p:txBody>
      </p:sp>
      <p:sp>
        <p:nvSpPr>
          <p:cNvPr id="17" name="TextBox 17"/>
          <p:cNvSpPr txBox="1"/>
          <p:nvPr/>
        </p:nvSpPr>
        <p:spPr>
          <a:xfrm>
            <a:off x="1609859" y="3263211"/>
            <a:ext cx="6505136" cy="3036427"/>
          </a:xfrm>
          <a:prstGeom prst="rect">
            <a:avLst/>
          </a:prstGeom>
        </p:spPr>
        <p:txBody>
          <a:bodyPr lIns="0" tIns="0" rIns="0" bIns="0" rtlCol="0" anchor="t">
            <a:spAutoFit/>
          </a:bodyPr>
          <a:lstStyle/>
          <a:p>
            <a:pPr algn="l">
              <a:lnSpc>
                <a:spcPts val="11855"/>
              </a:lnSpc>
            </a:pPr>
            <a:r>
              <a:rPr lang="en-US" sz="10777" b="1" spc="-269">
                <a:solidFill>
                  <a:srgbClr val="FAF9F3"/>
                </a:solidFill>
                <a:latin typeface="Century Gothic Paneuropean Heavy"/>
                <a:ea typeface="Century Gothic Paneuropean Heavy"/>
                <a:cs typeface="Century Gothic Paneuropean Heavy"/>
                <a:sym typeface="Century Gothic Paneuropean Heavy"/>
              </a:rPr>
              <a:t>Pilgrim Pathways</a:t>
            </a:r>
          </a:p>
        </p:txBody>
      </p:sp>
      <p:sp>
        <p:nvSpPr>
          <p:cNvPr id="18" name="TextBox 18"/>
          <p:cNvSpPr txBox="1"/>
          <p:nvPr/>
        </p:nvSpPr>
        <p:spPr>
          <a:xfrm>
            <a:off x="1609859" y="6604626"/>
            <a:ext cx="8536853" cy="680085"/>
          </a:xfrm>
          <a:prstGeom prst="rect">
            <a:avLst/>
          </a:prstGeom>
        </p:spPr>
        <p:txBody>
          <a:bodyPr lIns="0" tIns="0" rIns="0" bIns="0" rtlCol="0" anchor="t">
            <a:spAutoFit/>
          </a:bodyPr>
          <a:lstStyle/>
          <a:p>
            <a:pPr algn="l">
              <a:lnSpc>
                <a:spcPts val="5280"/>
              </a:lnSpc>
            </a:pPr>
            <a:r>
              <a:rPr lang="en-US" sz="4800" spc="-120">
                <a:solidFill>
                  <a:srgbClr val="FAF9F3"/>
                </a:solidFill>
                <a:latin typeface="Century Gothic Paneuropean"/>
                <a:ea typeface="Century Gothic Paneuropean"/>
                <a:cs typeface="Century Gothic Paneuropean"/>
                <a:sym typeface="Century Gothic Paneuropean"/>
              </a:rPr>
              <a:t>Week Six : Food and Drink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DE45C27A-C750-ACF8-FD5A-5E4A7F51807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E6F7626-AFD7-41D2-76F7-9FC7DDBD4541}"/>
              </a:ext>
            </a:extLst>
          </p:cNvPr>
          <p:cNvGrpSpPr/>
          <p:nvPr/>
        </p:nvGrpSpPr>
        <p:grpSpPr>
          <a:xfrm rot="-92470">
            <a:off x="1009650" y="1153427"/>
            <a:ext cx="8924031" cy="7965375"/>
            <a:chOff x="0" y="0"/>
            <a:chExt cx="2245190" cy="2004003"/>
          </a:xfrm>
        </p:grpSpPr>
        <p:sp>
          <p:nvSpPr>
            <p:cNvPr id="3" name="Freeform 3">
              <a:extLst>
                <a:ext uri="{FF2B5EF4-FFF2-40B4-BE49-F238E27FC236}">
                  <a16:creationId xmlns:a16="http://schemas.microsoft.com/office/drawing/2014/main" id="{6E06CDA3-EA58-A118-8323-F3E7E05704F9}"/>
                </a:ext>
              </a:extLst>
            </p:cNvPr>
            <p:cNvSpPr/>
            <p:nvPr/>
          </p:nvSpPr>
          <p:spPr>
            <a:xfrm>
              <a:off x="0" y="0"/>
              <a:ext cx="2245190" cy="2004003"/>
            </a:xfrm>
            <a:custGeom>
              <a:avLst/>
              <a:gdLst/>
              <a:ahLst/>
              <a:cxnLst/>
              <a:rect l="l" t="t" r="r" b="b"/>
              <a:pathLst>
                <a:path w="2245190" h="2004003">
                  <a:moveTo>
                    <a:pt x="23423" y="0"/>
                  </a:moveTo>
                  <a:lnTo>
                    <a:pt x="2221767" y="0"/>
                  </a:lnTo>
                  <a:cubicBezTo>
                    <a:pt x="2234703" y="0"/>
                    <a:pt x="2245190" y="10487"/>
                    <a:pt x="2245190" y="23423"/>
                  </a:cubicBezTo>
                  <a:lnTo>
                    <a:pt x="2245190" y="1980579"/>
                  </a:lnTo>
                  <a:cubicBezTo>
                    <a:pt x="2245190" y="1993516"/>
                    <a:pt x="2234703" y="2004003"/>
                    <a:pt x="2221767" y="2004003"/>
                  </a:cubicBezTo>
                  <a:lnTo>
                    <a:pt x="23423" y="2004003"/>
                  </a:lnTo>
                  <a:cubicBezTo>
                    <a:pt x="10487" y="2004003"/>
                    <a:pt x="0" y="1993516"/>
                    <a:pt x="0" y="1980579"/>
                  </a:cubicBezTo>
                  <a:lnTo>
                    <a:pt x="0" y="23423"/>
                  </a:lnTo>
                  <a:cubicBezTo>
                    <a:pt x="0" y="10487"/>
                    <a:pt x="10487" y="0"/>
                    <a:pt x="23423"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337C6A53-F93F-F0DB-FC4A-9A49645BA79D}"/>
                </a:ext>
              </a:extLst>
            </p:cNvPr>
            <p:cNvSpPr txBox="1"/>
            <p:nvPr/>
          </p:nvSpPr>
          <p:spPr>
            <a:xfrm>
              <a:off x="0" y="-38100"/>
              <a:ext cx="2245190" cy="204210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C3B96656-1FF1-A3B6-7E0E-A89AA9F7910E}"/>
              </a:ext>
            </a:extLst>
          </p:cNvPr>
          <p:cNvGrpSpPr/>
          <p:nvPr/>
        </p:nvGrpSpPr>
        <p:grpSpPr>
          <a:xfrm rot="-92470">
            <a:off x="1183347" y="1361828"/>
            <a:ext cx="8577646" cy="7586056"/>
            <a:chOff x="0" y="0"/>
            <a:chExt cx="6622038" cy="5856549"/>
          </a:xfrm>
        </p:grpSpPr>
        <p:sp>
          <p:nvSpPr>
            <p:cNvPr id="6" name="Freeform 6">
              <a:extLst>
                <a:ext uri="{FF2B5EF4-FFF2-40B4-BE49-F238E27FC236}">
                  <a16:creationId xmlns:a16="http://schemas.microsoft.com/office/drawing/2014/main" id="{40EB8C32-360F-0E39-18BB-DE02BC330EAF}"/>
                </a:ext>
              </a:extLst>
            </p:cNvPr>
            <p:cNvSpPr/>
            <p:nvPr/>
          </p:nvSpPr>
          <p:spPr>
            <a:xfrm>
              <a:off x="0" y="0"/>
              <a:ext cx="6622038" cy="5856549"/>
            </a:xfrm>
            <a:custGeom>
              <a:avLst/>
              <a:gdLst/>
              <a:ahLst/>
              <a:cxnLst/>
              <a:rect l="l" t="t" r="r" b="b"/>
              <a:pathLst>
                <a:path w="6622038" h="5856549">
                  <a:moveTo>
                    <a:pt x="6622038" y="13539"/>
                  </a:moveTo>
                  <a:lnTo>
                    <a:pt x="6622038" y="5843010"/>
                  </a:lnTo>
                  <a:cubicBezTo>
                    <a:pt x="6622038" y="5846601"/>
                    <a:pt x="6620611" y="5850045"/>
                    <a:pt x="6618072" y="5852584"/>
                  </a:cubicBezTo>
                  <a:cubicBezTo>
                    <a:pt x="6615533" y="5855123"/>
                    <a:pt x="6612089" y="5856549"/>
                    <a:pt x="6608499" y="5856549"/>
                  </a:cubicBezTo>
                  <a:lnTo>
                    <a:pt x="13539" y="5856549"/>
                  </a:lnTo>
                  <a:cubicBezTo>
                    <a:pt x="9948" y="5856549"/>
                    <a:pt x="6504" y="5855123"/>
                    <a:pt x="3965" y="5852584"/>
                  </a:cubicBezTo>
                  <a:cubicBezTo>
                    <a:pt x="1426" y="5850045"/>
                    <a:pt x="0" y="5846601"/>
                    <a:pt x="0" y="5843010"/>
                  </a:cubicBezTo>
                  <a:lnTo>
                    <a:pt x="0" y="13539"/>
                  </a:lnTo>
                  <a:cubicBezTo>
                    <a:pt x="0" y="9948"/>
                    <a:pt x="1426" y="6504"/>
                    <a:pt x="3965" y="3965"/>
                  </a:cubicBezTo>
                  <a:cubicBezTo>
                    <a:pt x="6504" y="1426"/>
                    <a:pt x="9948" y="0"/>
                    <a:pt x="13539" y="0"/>
                  </a:cubicBezTo>
                  <a:lnTo>
                    <a:pt x="6608499" y="0"/>
                  </a:lnTo>
                  <a:cubicBezTo>
                    <a:pt x="6612089" y="0"/>
                    <a:pt x="6615533" y="1426"/>
                    <a:pt x="6618072" y="3965"/>
                  </a:cubicBezTo>
                  <a:cubicBezTo>
                    <a:pt x="6620611" y="6504"/>
                    <a:pt x="6622038" y="9948"/>
                    <a:pt x="6622038" y="13539"/>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C92F7254-052C-427A-A759-207C000EBA7C}"/>
                </a:ext>
              </a:extLst>
            </p:cNvPr>
            <p:cNvSpPr txBox="1"/>
            <p:nvPr/>
          </p:nvSpPr>
          <p:spPr>
            <a:xfrm>
              <a:off x="0" y="-38100"/>
              <a:ext cx="6622038" cy="5894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6D63EE58-E1E8-4C48-ADCC-3737E5615569}"/>
              </a:ext>
            </a:extLst>
          </p:cNvPr>
          <p:cNvSpPr/>
          <p:nvPr/>
        </p:nvSpPr>
        <p:spPr>
          <a:xfrm>
            <a:off x="-952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1F42AA34-B2B4-B0D3-77C3-1C0D519829B0}"/>
              </a:ext>
            </a:extLst>
          </p:cNvPr>
          <p:cNvSpPr txBox="1"/>
          <p:nvPr/>
        </p:nvSpPr>
        <p:spPr>
          <a:xfrm>
            <a:off x="1784541" y="2503583"/>
            <a:ext cx="7374248" cy="4744889"/>
          </a:xfrm>
          <a:prstGeom prst="rect">
            <a:avLst/>
          </a:prstGeom>
        </p:spPr>
        <p:txBody>
          <a:bodyPr lIns="0" tIns="0" rIns="0" bIns="0" rtlCol="0" anchor="t">
            <a:spAutoFit/>
          </a:bodyPr>
          <a:lstStyle/>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rPr>
              <a:t>Matthew 25:35</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endParaRPr>
          </a:p>
          <a:p>
            <a:pPr marL="0" marR="0" lvl="0" indent="0" algn="l" defTabSz="914400" rtl="0" eaLnBrk="1" fontAlgn="auto" latinLnBrk="0" hangingPunct="1">
              <a:lnSpc>
                <a:spcPts val="3826"/>
              </a:lnSpc>
              <a:spcBef>
                <a:spcPts val="0"/>
              </a:spcBef>
              <a:spcAft>
                <a:spcPts val="0"/>
              </a:spcAft>
              <a:buClrTx/>
              <a:buSzTx/>
              <a:buFontTx/>
              <a:buNone/>
              <a:tabLst/>
              <a:defRPr/>
            </a:pPr>
            <a:r>
              <a:rPr kumimoji="0" lang="en-GB"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 For I was hungry and you gave me something to eat, I was thirsty and you gave me something to drink, I was a stranger and you invited me in,</a:t>
            </a:r>
            <a:endParaRPr kumimoji="0" lang="en-US"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2640"/>
              </a:lnSpc>
              <a:spcBef>
                <a:spcPts val="0"/>
              </a:spcBef>
              <a:spcAft>
                <a:spcPts val="0"/>
              </a:spcAft>
              <a:buClrTx/>
              <a:buSzTx/>
              <a:buFontTx/>
              <a:buNone/>
              <a:tabLst/>
              <a:defRPr/>
            </a:pPr>
            <a:r>
              <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NIV</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8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More Reading: </a:t>
            </a:r>
            <a:r>
              <a:rPr kumimoji="0" lang="en-US" sz="3500" b="0" i="1" u="none" strike="noStrike" kern="1200" cap="none" spc="-87" normalizeH="0" baseline="0" noProof="0" dirty="0">
                <a:ln>
                  <a:noFill/>
                </a:ln>
                <a:solidFill>
                  <a:srgbClr val="FAF9F3"/>
                </a:solidFill>
                <a:effectLst/>
                <a:uLnTx/>
                <a:uFillTx/>
                <a:latin typeface="Century Gothic Paneuropean Italics"/>
                <a:ea typeface="Century Gothic Paneuropean Italics"/>
                <a:cs typeface="Century Gothic Paneuropean Italics"/>
                <a:sym typeface="Century Gothic Paneuropean Italics"/>
              </a:rPr>
              <a:t>Matthew 14:13-21</a:t>
            </a:r>
          </a:p>
        </p:txBody>
      </p:sp>
      <p:sp>
        <p:nvSpPr>
          <p:cNvPr id="10" name="TextBox 10">
            <a:extLst>
              <a:ext uri="{FF2B5EF4-FFF2-40B4-BE49-F238E27FC236}">
                <a16:creationId xmlns:a16="http://schemas.microsoft.com/office/drawing/2014/main" id="{6CF8C2F3-8DAF-8ED5-8D0E-EA0B68091A0A}"/>
              </a:ext>
            </a:extLst>
          </p:cNvPr>
          <p:cNvSpPr txBox="1"/>
          <p:nvPr/>
        </p:nvSpPr>
        <p:spPr>
          <a:xfrm>
            <a:off x="10581347" y="2029094"/>
            <a:ext cx="6635492" cy="5219378"/>
          </a:xfrm>
          <a:prstGeom prst="rect">
            <a:avLst/>
          </a:prstGeom>
        </p:spPr>
        <p:txBody>
          <a:bodyPr lIns="0" tIns="0" rIns="0" bIns="0" rtlCol="0" anchor="t">
            <a:spAutoFit/>
          </a:bodyPr>
          <a:lstStyle/>
          <a:p>
            <a:pPr marL="0" marR="0" lvl="0" indent="0" algn="l" defTabSz="914400" rtl="0" eaLnBrk="1" fontAlgn="auto" latinLnBrk="0" hangingPunct="1">
              <a:lnSpc>
                <a:spcPts val="3719"/>
              </a:lnSpc>
              <a:spcBef>
                <a:spcPts val="0"/>
              </a:spcBef>
              <a:spcAft>
                <a:spcPts val="0"/>
              </a:spcAft>
              <a:buClrTx/>
              <a:buSzTx/>
              <a:buFontTx/>
              <a:buNone/>
              <a:tabLst/>
              <a:defRPr/>
            </a:pP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The final item needed on our pilgrimage is food and nourishment. On walking pilgrimages, the food is often quite simple, traditional to the places pilgrims are visiting, but it helps to sustain them, so they have enough energy to walk. </a:t>
            </a:r>
            <a:r>
              <a:rPr lang="en-GB" sz="3099" spc="-77" dirty="0">
                <a:solidFill>
                  <a:srgbClr val="FAF9F3"/>
                </a:solidFill>
                <a:latin typeface="Century Gothic Paneuropean"/>
                <a:ea typeface="Century Gothic Paneuropean"/>
                <a:cs typeface="Century Gothic Paneuropean"/>
                <a:sym typeface="Century Gothic Paneuropean"/>
              </a:rPr>
              <a:t>One day Jesus took a small amount of food and made it so there was enough to go around. </a:t>
            </a: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Watch the video on the next slide to find out more.</a:t>
            </a:r>
          </a:p>
        </p:txBody>
      </p:sp>
    </p:spTree>
    <p:extLst>
      <p:ext uri="{BB962C8B-B14F-4D97-AF65-F5344CB8AC3E}">
        <p14:creationId xmlns:p14="http://schemas.microsoft.com/office/powerpoint/2010/main" val="579383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288E0EBB-0D29-85DD-6E7F-5B22D9CAC54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5782DF-6D2F-D35E-83C7-6BB9FCD4D40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74EFAA0-9EA8-5178-662F-A03E90F198A2}"/>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DC44A0BD-DB0E-6D5F-F7C2-CF7E015991B2}"/>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4F3E032B-1B60-C891-0A03-5679B069E32E}"/>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97DBF644-F72D-DB14-AF18-1944A7CB9272}"/>
              </a:ext>
            </a:extLst>
          </p:cNvPr>
          <p:cNvSpPr txBox="1"/>
          <p:nvPr/>
        </p:nvSpPr>
        <p:spPr>
          <a:xfrm>
            <a:off x="1219200" y="9274154"/>
            <a:ext cx="16306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Week Six of the Pilgrim Pathways Collective Worship from Faith in the North - www.faithinthenorth.org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Original concept and content from the Archbishops Young Leaders Award - www.nse.org.uk/ayla</a:t>
            </a:r>
          </a:p>
        </p:txBody>
      </p:sp>
      <p:pic>
        <p:nvPicPr>
          <p:cNvPr id="10" name="Online Media 9" title="Week Six Pilgrim Pathways: Food and Drink">
            <a:hlinkClick r:id="" action="ppaction://media"/>
            <a:extLst>
              <a:ext uri="{FF2B5EF4-FFF2-40B4-BE49-F238E27FC236}">
                <a16:creationId xmlns:a16="http://schemas.microsoft.com/office/drawing/2014/main" id="{ACE1054C-070B-05EA-AB80-9532038686B3}"/>
              </a:ext>
            </a:extLst>
          </p:cNvPr>
          <p:cNvPicPr>
            <a:picLocks noRot="1" noChangeAspect="1"/>
          </p:cNvPicPr>
          <p:nvPr>
            <a:videoFile r:link="rId1"/>
          </p:nvPr>
        </p:nvPicPr>
        <p:blipFill>
          <a:blip r:embed="rId4"/>
          <a:stretch>
            <a:fillRect/>
          </a:stretch>
        </p:blipFill>
        <p:spPr>
          <a:xfrm>
            <a:off x="1524000" y="475915"/>
            <a:ext cx="15240000" cy="8610600"/>
          </a:xfrm>
          <a:prstGeom prst="rect">
            <a:avLst/>
          </a:prstGeom>
        </p:spPr>
      </p:pic>
    </p:spTree>
    <p:extLst>
      <p:ext uri="{BB962C8B-B14F-4D97-AF65-F5344CB8AC3E}">
        <p14:creationId xmlns:p14="http://schemas.microsoft.com/office/powerpoint/2010/main" val="9975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267B3BE4-5987-4E4B-B422-892CD13700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77B06D0-EE4C-C506-5B93-155FF84346A9}"/>
              </a:ext>
            </a:extLst>
          </p:cNvPr>
          <p:cNvGrpSpPr/>
          <p:nvPr/>
        </p:nvGrpSpPr>
        <p:grpSpPr>
          <a:xfrm rot="102787">
            <a:off x="5140890" y="867985"/>
            <a:ext cx="8006221" cy="1866506"/>
            <a:chOff x="0" y="0"/>
            <a:chExt cx="10674961" cy="2488675"/>
          </a:xfrm>
        </p:grpSpPr>
        <p:grpSp>
          <p:nvGrpSpPr>
            <p:cNvPr id="3" name="Group 3">
              <a:extLst>
                <a:ext uri="{FF2B5EF4-FFF2-40B4-BE49-F238E27FC236}">
                  <a16:creationId xmlns:a16="http://schemas.microsoft.com/office/drawing/2014/main" id="{12C495EB-9C48-7B5E-BA84-F339DFFF7C79}"/>
                </a:ext>
              </a:extLst>
            </p:cNvPr>
            <p:cNvGrpSpPr/>
            <p:nvPr/>
          </p:nvGrpSpPr>
          <p:grpSpPr>
            <a:xfrm>
              <a:off x="0" y="0"/>
              <a:ext cx="10674961" cy="2488675"/>
              <a:chOff x="0" y="0"/>
              <a:chExt cx="2064611" cy="481329"/>
            </a:xfrm>
          </p:grpSpPr>
          <p:sp>
            <p:nvSpPr>
              <p:cNvPr id="4" name="Freeform 4">
                <a:extLst>
                  <a:ext uri="{FF2B5EF4-FFF2-40B4-BE49-F238E27FC236}">
                    <a16:creationId xmlns:a16="http://schemas.microsoft.com/office/drawing/2014/main" id="{290BF51A-7332-ADCC-2606-B731E5CE92AB}"/>
                  </a:ext>
                </a:extLst>
              </p:cNvPr>
              <p:cNvSpPr/>
              <p:nvPr/>
            </p:nvSpPr>
            <p:spPr>
              <a:xfrm>
                <a:off x="0" y="0"/>
                <a:ext cx="2064611" cy="481329"/>
              </a:xfrm>
              <a:custGeom>
                <a:avLst/>
                <a:gdLst/>
                <a:ahLst/>
                <a:cxnLst/>
                <a:rect l="l" t="t" r="r" b="b"/>
                <a:pathLst>
                  <a:path w="2064611" h="481329">
                    <a:moveTo>
                      <a:pt x="2064611" y="96699"/>
                    </a:moveTo>
                    <a:lnTo>
                      <a:pt x="2064611" y="384630"/>
                    </a:lnTo>
                    <a:cubicBezTo>
                      <a:pt x="2064611" y="410277"/>
                      <a:pt x="2054423" y="434872"/>
                      <a:pt x="2036288" y="453007"/>
                    </a:cubicBezTo>
                    <a:cubicBezTo>
                      <a:pt x="2018154" y="471141"/>
                      <a:pt x="1993558" y="481329"/>
                      <a:pt x="1967912" y="481329"/>
                    </a:cubicBezTo>
                    <a:lnTo>
                      <a:pt x="96699" y="481329"/>
                    </a:lnTo>
                    <a:cubicBezTo>
                      <a:pt x="43294" y="481329"/>
                      <a:pt x="0" y="438036"/>
                      <a:pt x="0" y="384630"/>
                    </a:cubicBezTo>
                    <a:lnTo>
                      <a:pt x="0" y="96699"/>
                    </a:lnTo>
                    <a:cubicBezTo>
                      <a:pt x="0" y="43294"/>
                      <a:pt x="43294" y="0"/>
                      <a:pt x="96699" y="0"/>
                    </a:cubicBezTo>
                    <a:lnTo>
                      <a:pt x="1967912" y="0"/>
                    </a:lnTo>
                    <a:cubicBezTo>
                      <a:pt x="2021317" y="0"/>
                      <a:pt x="2064611" y="43294"/>
                      <a:pt x="2064611" y="96699"/>
                    </a:cubicBezTo>
                    <a:close/>
                  </a:path>
                </a:pathLst>
              </a:custGeom>
              <a:solidFill>
                <a:srgbClr val="D1382F"/>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EFA90CD5-8A76-1695-E512-0D1F383045D2}"/>
                  </a:ext>
                </a:extLst>
              </p:cNvPr>
              <p:cNvSpPr txBox="1"/>
              <p:nvPr/>
            </p:nvSpPr>
            <p:spPr>
              <a:xfrm>
                <a:off x="0" y="-38100"/>
                <a:ext cx="2064611" cy="51942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01356EA7-5643-B0A5-B014-610FE0AC226C}"/>
                </a:ext>
              </a:extLst>
            </p:cNvPr>
            <p:cNvGrpSpPr/>
            <p:nvPr/>
          </p:nvGrpSpPr>
          <p:grpSpPr>
            <a:xfrm>
              <a:off x="167975" y="154139"/>
              <a:ext cx="10299960" cy="2158583"/>
              <a:chOff x="0" y="0"/>
              <a:chExt cx="2085085" cy="436978"/>
            </a:xfrm>
          </p:grpSpPr>
          <p:sp>
            <p:nvSpPr>
              <p:cNvPr id="7" name="Freeform 7">
                <a:extLst>
                  <a:ext uri="{FF2B5EF4-FFF2-40B4-BE49-F238E27FC236}">
                    <a16:creationId xmlns:a16="http://schemas.microsoft.com/office/drawing/2014/main" id="{A763A4DF-C9C6-466A-BA23-2A38485CD121}"/>
                  </a:ext>
                </a:extLst>
              </p:cNvPr>
              <p:cNvSpPr/>
              <p:nvPr/>
            </p:nvSpPr>
            <p:spPr>
              <a:xfrm>
                <a:off x="0" y="0"/>
                <a:ext cx="2085085" cy="436978"/>
              </a:xfrm>
              <a:custGeom>
                <a:avLst/>
                <a:gdLst/>
                <a:ahLst/>
                <a:cxnLst/>
                <a:rect l="l" t="t" r="r" b="b"/>
                <a:pathLst>
                  <a:path w="2085085" h="436978">
                    <a:moveTo>
                      <a:pt x="2085085" y="100219"/>
                    </a:moveTo>
                    <a:lnTo>
                      <a:pt x="2085085" y="336758"/>
                    </a:lnTo>
                    <a:cubicBezTo>
                      <a:pt x="2085085" y="363338"/>
                      <a:pt x="2074526" y="388829"/>
                      <a:pt x="2055731" y="407624"/>
                    </a:cubicBezTo>
                    <a:cubicBezTo>
                      <a:pt x="2036937" y="426419"/>
                      <a:pt x="2011446" y="436978"/>
                      <a:pt x="1984866" y="436978"/>
                    </a:cubicBezTo>
                    <a:lnTo>
                      <a:pt x="100219" y="436978"/>
                    </a:lnTo>
                    <a:cubicBezTo>
                      <a:pt x="44870" y="436978"/>
                      <a:pt x="0" y="392108"/>
                      <a:pt x="0" y="336758"/>
                    </a:cubicBezTo>
                    <a:lnTo>
                      <a:pt x="0" y="100219"/>
                    </a:lnTo>
                    <a:cubicBezTo>
                      <a:pt x="0" y="44870"/>
                      <a:pt x="44870" y="0"/>
                      <a:pt x="100219" y="0"/>
                    </a:cubicBezTo>
                    <a:lnTo>
                      <a:pt x="1984866" y="0"/>
                    </a:lnTo>
                    <a:cubicBezTo>
                      <a:pt x="2040215" y="0"/>
                      <a:pt x="2085085" y="44870"/>
                      <a:pt x="2085085" y="100219"/>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C487336C-A14E-9841-5C56-5E79AFED5EBC}"/>
                  </a:ext>
                </a:extLst>
              </p:cNvPr>
              <p:cNvSpPr txBox="1"/>
              <p:nvPr/>
            </p:nvSpPr>
            <p:spPr>
              <a:xfrm>
                <a:off x="0" y="-38100"/>
                <a:ext cx="2085085" cy="47507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 name="Freeform 9">
            <a:extLst>
              <a:ext uri="{FF2B5EF4-FFF2-40B4-BE49-F238E27FC236}">
                <a16:creationId xmlns:a16="http://schemas.microsoft.com/office/drawing/2014/main" id="{21185952-4322-84D0-D665-6343F66FE66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F3B7D143-6553-AF8A-643B-A342C5DD75FD}"/>
              </a:ext>
            </a:extLst>
          </p:cNvPr>
          <p:cNvSpPr txBox="1"/>
          <p:nvPr/>
        </p:nvSpPr>
        <p:spPr>
          <a:xfrm>
            <a:off x="3186247" y="3592726"/>
            <a:ext cx="11292702" cy="5642570"/>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Who do you connect with during your mealtimes? </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How could you use that mealtime differently? </a:t>
            </a:r>
          </a:p>
          <a:p>
            <a:pPr marL="0" marR="0" lvl="0" indent="0" algn="l" defTabSz="914400" rtl="0" eaLnBrk="1" fontAlgn="auto" latinLnBrk="0" hangingPunct="1">
              <a:lnSpc>
                <a:spcPts val="5539"/>
              </a:lnSpc>
              <a:spcBef>
                <a:spcPts val="0"/>
              </a:spcBef>
              <a:spcAft>
                <a:spcPts val="0"/>
              </a:spcAft>
              <a:buClrTx/>
              <a:buSzTx/>
              <a:buFontTx/>
              <a:buNone/>
              <a:tabLst/>
              <a:defRPr/>
            </a:pPr>
            <a:endPar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5539"/>
              </a:lnSpc>
              <a:spcBef>
                <a:spcPts val="0"/>
              </a:spcBef>
              <a:spcAft>
                <a:spcPts val="0"/>
              </a:spcAft>
              <a:buClrTx/>
              <a:buSzTx/>
              <a:buFontTx/>
              <a:buNone/>
              <a:tabLst/>
              <a:defRPr/>
            </a:pPr>
            <a:r>
              <a:rPr kumimoji="0" lang="en-GB" sz="5036" b="1" i="0" u="none" strike="noStrike" kern="1200" cap="none" spc="-125"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What activities or actions do you do that show your care for others?</a:t>
            </a:r>
          </a:p>
        </p:txBody>
      </p:sp>
      <p:sp>
        <p:nvSpPr>
          <p:cNvPr id="13" name="TextBox 13">
            <a:extLst>
              <a:ext uri="{FF2B5EF4-FFF2-40B4-BE49-F238E27FC236}">
                <a16:creationId xmlns:a16="http://schemas.microsoft.com/office/drawing/2014/main" id="{AD28872A-7453-0712-D978-186D86E30EA2}"/>
              </a:ext>
            </a:extLst>
          </p:cNvPr>
          <p:cNvSpPr txBox="1"/>
          <p:nvPr/>
        </p:nvSpPr>
        <p:spPr>
          <a:xfrm>
            <a:off x="6858971" y="1204896"/>
            <a:ext cx="4464915" cy="1024890"/>
          </a:xfrm>
          <a:prstGeom prst="rect">
            <a:avLst/>
          </a:prstGeom>
        </p:spPr>
        <p:txBody>
          <a:bodyPr lIns="0" tIns="0" rIns="0" bIns="0" rtlCol="0" anchor="t">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Questions</a:t>
            </a:r>
          </a:p>
        </p:txBody>
      </p:sp>
    </p:spTree>
    <p:extLst>
      <p:ext uri="{BB962C8B-B14F-4D97-AF65-F5344CB8AC3E}">
        <p14:creationId xmlns:p14="http://schemas.microsoft.com/office/powerpoint/2010/main" val="61009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rot="102787">
            <a:off x="5140890" y="867985"/>
            <a:ext cx="8006221" cy="1866506"/>
            <a:chOff x="0" y="0"/>
            <a:chExt cx="10674961" cy="2488675"/>
          </a:xfrm>
        </p:grpSpPr>
        <p:grpSp>
          <p:nvGrpSpPr>
            <p:cNvPr id="3" name="Group 3"/>
            <p:cNvGrpSpPr/>
            <p:nvPr/>
          </p:nvGrpSpPr>
          <p:grpSpPr>
            <a:xfrm>
              <a:off x="0" y="0"/>
              <a:ext cx="10674961" cy="2488675"/>
              <a:chOff x="0" y="0"/>
              <a:chExt cx="2064611" cy="481329"/>
            </a:xfrm>
          </p:grpSpPr>
          <p:sp>
            <p:nvSpPr>
              <p:cNvPr id="4" name="Freeform 4"/>
              <p:cNvSpPr/>
              <p:nvPr/>
            </p:nvSpPr>
            <p:spPr>
              <a:xfrm>
                <a:off x="0" y="0"/>
                <a:ext cx="2064611" cy="481329"/>
              </a:xfrm>
              <a:custGeom>
                <a:avLst/>
                <a:gdLst/>
                <a:ahLst/>
                <a:cxnLst/>
                <a:rect l="l" t="t" r="r" b="b"/>
                <a:pathLst>
                  <a:path w="2064611" h="481329">
                    <a:moveTo>
                      <a:pt x="2064611" y="96699"/>
                    </a:moveTo>
                    <a:lnTo>
                      <a:pt x="2064611" y="384630"/>
                    </a:lnTo>
                    <a:cubicBezTo>
                      <a:pt x="2064611" y="410277"/>
                      <a:pt x="2054423" y="434872"/>
                      <a:pt x="2036288" y="453007"/>
                    </a:cubicBezTo>
                    <a:cubicBezTo>
                      <a:pt x="2018154" y="471141"/>
                      <a:pt x="1993558" y="481329"/>
                      <a:pt x="1967912" y="481329"/>
                    </a:cubicBezTo>
                    <a:lnTo>
                      <a:pt x="96699" y="481329"/>
                    </a:lnTo>
                    <a:cubicBezTo>
                      <a:pt x="43294" y="481329"/>
                      <a:pt x="0" y="438036"/>
                      <a:pt x="0" y="384630"/>
                    </a:cubicBezTo>
                    <a:lnTo>
                      <a:pt x="0" y="96699"/>
                    </a:lnTo>
                    <a:cubicBezTo>
                      <a:pt x="0" y="43294"/>
                      <a:pt x="43294" y="0"/>
                      <a:pt x="96699" y="0"/>
                    </a:cubicBezTo>
                    <a:lnTo>
                      <a:pt x="1967912" y="0"/>
                    </a:lnTo>
                    <a:cubicBezTo>
                      <a:pt x="2021317" y="0"/>
                      <a:pt x="2064611" y="43294"/>
                      <a:pt x="2064611" y="96699"/>
                    </a:cubicBezTo>
                    <a:close/>
                  </a:path>
                </a:pathLst>
              </a:custGeom>
              <a:solidFill>
                <a:srgbClr val="D1382F"/>
              </a:solidFill>
              <a:ln cap="rnd">
                <a:noFill/>
                <a:prstDash val="dash"/>
                <a:round/>
              </a:ln>
            </p:spPr>
            <p:txBody>
              <a:bodyPr/>
              <a:lstStyle/>
              <a:p>
                <a:endParaRPr lang="en-GB"/>
              </a:p>
            </p:txBody>
          </p:sp>
          <p:sp>
            <p:nvSpPr>
              <p:cNvPr id="5" name="TextBox 5"/>
              <p:cNvSpPr txBox="1"/>
              <p:nvPr/>
            </p:nvSpPr>
            <p:spPr>
              <a:xfrm>
                <a:off x="0" y="-38100"/>
                <a:ext cx="2064611" cy="51942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7975" y="154139"/>
              <a:ext cx="10299960" cy="2158583"/>
              <a:chOff x="0" y="0"/>
              <a:chExt cx="2085085" cy="436978"/>
            </a:xfrm>
          </p:grpSpPr>
          <p:sp>
            <p:nvSpPr>
              <p:cNvPr id="7" name="Freeform 7"/>
              <p:cNvSpPr/>
              <p:nvPr/>
            </p:nvSpPr>
            <p:spPr>
              <a:xfrm>
                <a:off x="0" y="0"/>
                <a:ext cx="2085085" cy="436978"/>
              </a:xfrm>
              <a:custGeom>
                <a:avLst/>
                <a:gdLst/>
                <a:ahLst/>
                <a:cxnLst/>
                <a:rect l="l" t="t" r="r" b="b"/>
                <a:pathLst>
                  <a:path w="2085085" h="436978">
                    <a:moveTo>
                      <a:pt x="2085085" y="100219"/>
                    </a:moveTo>
                    <a:lnTo>
                      <a:pt x="2085085" y="336758"/>
                    </a:lnTo>
                    <a:cubicBezTo>
                      <a:pt x="2085085" y="363338"/>
                      <a:pt x="2074526" y="388829"/>
                      <a:pt x="2055731" y="407624"/>
                    </a:cubicBezTo>
                    <a:cubicBezTo>
                      <a:pt x="2036937" y="426419"/>
                      <a:pt x="2011446" y="436978"/>
                      <a:pt x="1984866" y="436978"/>
                    </a:cubicBezTo>
                    <a:lnTo>
                      <a:pt x="100219" y="436978"/>
                    </a:lnTo>
                    <a:cubicBezTo>
                      <a:pt x="44870" y="436978"/>
                      <a:pt x="0" y="392108"/>
                      <a:pt x="0" y="336758"/>
                    </a:cubicBezTo>
                    <a:lnTo>
                      <a:pt x="0" y="100219"/>
                    </a:lnTo>
                    <a:cubicBezTo>
                      <a:pt x="0" y="44870"/>
                      <a:pt x="44870" y="0"/>
                      <a:pt x="100219" y="0"/>
                    </a:cubicBezTo>
                    <a:lnTo>
                      <a:pt x="1984866" y="0"/>
                    </a:lnTo>
                    <a:cubicBezTo>
                      <a:pt x="2040215" y="0"/>
                      <a:pt x="2085085" y="44870"/>
                      <a:pt x="2085085" y="100219"/>
                    </a:cubicBezTo>
                    <a:close/>
                  </a:path>
                </a:pathLst>
              </a:custGeom>
              <a:ln w="47625" cap="rnd">
                <a:solidFill>
                  <a:srgbClr val="FFFFFF">
                    <a:alpha val="64706"/>
                  </a:srgbClr>
                </a:solidFill>
                <a:prstDash val="dash"/>
                <a:round/>
              </a:ln>
            </p:spPr>
            <p:txBody>
              <a:bodyPr/>
              <a:lstStyle/>
              <a:p>
                <a:endParaRPr lang="en-GB"/>
              </a:p>
            </p:txBody>
          </p:sp>
          <p:sp>
            <p:nvSpPr>
              <p:cNvPr id="8" name="TextBox 8"/>
              <p:cNvSpPr txBox="1"/>
              <p:nvPr/>
            </p:nvSpPr>
            <p:spPr>
              <a:xfrm>
                <a:off x="0" y="-38100"/>
                <a:ext cx="2085085" cy="475078"/>
              </a:xfrm>
              <a:prstGeom prst="rect">
                <a:avLst/>
              </a:prstGeom>
            </p:spPr>
            <p:txBody>
              <a:bodyPr lIns="50800" tIns="50800" rIns="50800" bIns="50800" rtlCol="0" anchor="ctr"/>
              <a:lstStyle/>
              <a:p>
                <a:pPr algn="ctr">
                  <a:lnSpc>
                    <a:spcPts val="2659"/>
                  </a:lnSpc>
                </a:pPr>
                <a:endParaRPr/>
              </a:p>
            </p:txBody>
          </p:sp>
        </p:grpSp>
      </p:grpSp>
      <p:sp>
        <p:nvSpPr>
          <p:cNvPr id="9" name="Freeform 9"/>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endParaRPr lang="en-GB"/>
          </a:p>
        </p:txBody>
      </p:sp>
      <p:sp>
        <p:nvSpPr>
          <p:cNvPr id="10" name="TextBox 10"/>
          <p:cNvSpPr txBox="1"/>
          <p:nvPr/>
        </p:nvSpPr>
        <p:spPr>
          <a:xfrm>
            <a:off x="3186247" y="3592726"/>
            <a:ext cx="11292702" cy="709228"/>
          </a:xfrm>
          <a:prstGeom prst="rect">
            <a:avLst/>
          </a:prstGeom>
        </p:spPr>
        <p:txBody>
          <a:bodyPr lIns="0" tIns="0" rIns="0" bIns="0" rtlCol="0" anchor="t">
            <a:spAutoFit/>
          </a:bodyPr>
          <a:lstStyle/>
          <a:p>
            <a:pPr algn="l">
              <a:lnSpc>
                <a:spcPts val="5539"/>
              </a:lnSpc>
            </a:pPr>
            <a:r>
              <a:rPr lang="en-US" sz="5036" b="1" spc="-125">
                <a:solidFill>
                  <a:srgbClr val="FAF9F3"/>
                </a:solidFill>
                <a:latin typeface="Century Gothic Paneuropean Bold"/>
                <a:ea typeface="Century Gothic Paneuropean Bold"/>
                <a:cs typeface="Century Gothic Paneuropean Bold"/>
                <a:sym typeface="Century Gothic Paneuropean Bold"/>
              </a:rPr>
              <a:t>Who or what brings light into your life?</a:t>
            </a:r>
          </a:p>
        </p:txBody>
      </p:sp>
      <p:sp>
        <p:nvSpPr>
          <p:cNvPr id="11" name="TextBox 11"/>
          <p:cNvSpPr txBox="1"/>
          <p:nvPr/>
        </p:nvSpPr>
        <p:spPr>
          <a:xfrm>
            <a:off x="3186247" y="5092528"/>
            <a:ext cx="11915506" cy="709228"/>
          </a:xfrm>
          <a:prstGeom prst="rect">
            <a:avLst/>
          </a:prstGeom>
        </p:spPr>
        <p:txBody>
          <a:bodyPr lIns="0" tIns="0" rIns="0" bIns="0" rtlCol="0" anchor="t">
            <a:spAutoFit/>
          </a:bodyPr>
          <a:lstStyle/>
          <a:p>
            <a:pPr algn="l">
              <a:lnSpc>
                <a:spcPts val="5539"/>
              </a:lnSpc>
            </a:pPr>
            <a:r>
              <a:rPr lang="en-US" sz="5036" b="1" spc="-125">
                <a:solidFill>
                  <a:srgbClr val="FAF9F3"/>
                </a:solidFill>
                <a:latin typeface="Century Gothic Paneuropean Bold"/>
                <a:ea typeface="Century Gothic Paneuropean Bold"/>
                <a:cs typeface="Century Gothic Paneuropean Bold"/>
                <a:sym typeface="Century Gothic Paneuropean Bold"/>
              </a:rPr>
              <a:t>How can they help you on life’s journey?</a:t>
            </a:r>
          </a:p>
        </p:txBody>
      </p:sp>
      <p:sp>
        <p:nvSpPr>
          <p:cNvPr id="12" name="TextBox 12"/>
          <p:cNvSpPr txBox="1"/>
          <p:nvPr/>
        </p:nvSpPr>
        <p:spPr>
          <a:xfrm>
            <a:off x="3186247" y="6595473"/>
            <a:ext cx="10605470" cy="1402121"/>
          </a:xfrm>
          <a:prstGeom prst="rect">
            <a:avLst/>
          </a:prstGeom>
        </p:spPr>
        <p:txBody>
          <a:bodyPr lIns="0" tIns="0" rIns="0" bIns="0" rtlCol="0" anchor="t">
            <a:spAutoFit/>
          </a:bodyPr>
          <a:lstStyle/>
          <a:p>
            <a:pPr algn="l">
              <a:lnSpc>
                <a:spcPts val="5539"/>
              </a:lnSpc>
            </a:pPr>
            <a:r>
              <a:rPr lang="en-US" sz="5036" b="1" spc="-125">
                <a:solidFill>
                  <a:srgbClr val="FAF9F3"/>
                </a:solidFill>
                <a:latin typeface="Century Gothic Paneuropean Bold"/>
                <a:ea typeface="Century Gothic Paneuropean Bold"/>
                <a:cs typeface="Century Gothic Paneuropean Bold"/>
                <a:sym typeface="Century Gothic Paneuropean Bold"/>
              </a:rPr>
              <a:t>How and where can you bring light into the lives of others?</a:t>
            </a:r>
          </a:p>
        </p:txBody>
      </p:sp>
      <p:sp>
        <p:nvSpPr>
          <p:cNvPr id="13" name="TextBox 13"/>
          <p:cNvSpPr txBox="1"/>
          <p:nvPr/>
        </p:nvSpPr>
        <p:spPr>
          <a:xfrm>
            <a:off x="6858971" y="1204896"/>
            <a:ext cx="4464915" cy="1024890"/>
          </a:xfrm>
          <a:prstGeom prst="rect">
            <a:avLst/>
          </a:prstGeom>
        </p:spPr>
        <p:txBody>
          <a:bodyPr lIns="0" tIns="0" rIns="0" bIns="0" rtlCol="0" anchor="t">
            <a:spAutoFit/>
          </a:bodyPr>
          <a:lstStyle/>
          <a:p>
            <a:pPr algn="l">
              <a:lnSpc>
                <a:spcPts val="7920"/>
              </a:lnSpc>
            </a:pPr>
            <a:r>
              <a:rPr lang="en-US" sz="7200" b="1" spc="-179">
                <a:solidFill>
                  <a:srgbClr val="FAF9F3"/>
                </a:solidFill>
                <a:latin typeface="Century Gothic Paneuropean Heavy"/>
                <a:ea typeface="Century Gothic Paneuropean Heavy"/>
                <a:cs typeface="Century Gothic Paneuropean Heavy"/>
                <a:sym typeface="Century Gothic Paneuropean Heavy"/>
              </a:rPr>
              <a:t>Questions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740CA796-49F9-955C-87B6-318285653BD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1B234E-0E43-A41B-D312-C3FD0DF876A9}"/>
              </a:ext>
            </a:extLst>
          </p:cNvPr>
          <p:cNvGrpSpPr/>
          <p:nvPr/>
        </p:nvGrpSpPr>
        <p:grpSpPr>
          <a:xfrm rot="-100296">
            <a:off x="1766707" y="3137121"/>
            <a:ext cx="14754586" cy="5147588"/>
            <a:chOff x="0" y="0"/>
            <a:chExt cx="4683284" cy="1633915"/>
          </a:xfrm>
        </p:grpSpPr>
        <p:sp>
          <p:nvSpPr>
            <p:cNvPr id="3" name="Freeform 3">
              <a:extLst>
                <a:ext uri="{FF2B5EF4-FFF2-40B4-BE49-F238E27FC236}">
                  <a16:creationId xmlns:a16="http://schemas.microsoft.com/office/drawing/2014/main" id="{422B397A-076A-8A93-CABD-513AAE97F64A}"/>
                </a:ext>
              </a:extLst>
            </p:cNvPr>
            <p:cNvSpPr/>
            <p:nvPr/>
          </p:nvSpPr>
          <p:spPr>
            <a:xfrm>
              <a:off x="0" y="0"/>
              <a:ext cx="4683284" cy="1633915"/>
            </a:xfrm>
            <a:custGeom>
              <a:avLst/>
              <a:gdLst/>
              <a:ahLst/>
              <a:cxnLst/>
              <a:rect l="l" t="t" r="r" b="b"/>
              <a:pathLst>
                <a:path w="4683284" h="1633915">
                  <a:moveTo>
                    <a:pt x="4683284" y="23087"/>
                  </a:moveTo>
                  <a:lnTo>
                    <a:pt x="4683284" y="1610828"/>
                  </a:lnTo>
                  <a:cubicBezTo>
                    <a:pt x="4683284" y="1623578"/>
                    <a:pt x="4672948" y="1633915"/>
                    <a:pt x="4660197" y="1633915"/>
                  </a:cubicBezTo>
                  <a:lnTo>
                    <a:pt x="23087" y="1633915"/>
                  </a:lnTo>
                  <a:cubicBezTo>
                    <a:pt x="16964" y="1633915"/>
                    <a:pt x="11092" y="1631483"/>
                    <a:pt x="6762" y="1627153"/>
                  </a:cubicBezTo>
                  <a:cubicBezTo>
                    <a:pt x="2432" y="1622823"/>
                    <a:pt x="0" y="1616951"/>
                    <a:pt x="0" y="1610828"/>
                  </a:cubicBezTo>
                  <a:lnTo>
                    <a:pt x="0" y="23087"/>
                  </a:lnTo>
                  <a:cubicBezTo>
                    <a:pt x="0" y="10337"/>
                    <a:pt x="10337" y="0"/>
                    <a:pt x="23087" y="0"/>
                  </a:cubicBezTo>
                  <a:lnTo>
                    <a:pt x="4660197" y="0"/>
                  </a:lnTo>
                  <a:cubicBezTo>
                    <a:pt x="4672948" y="0"/>
                    <a:pt x="4683284" y="10337"/>
                    <a:pt x="4683284" y="23087"/>
                  </a:cubicBezTo>
                  <a:close/>
                </a:path>
              </a:pathLst>
            </a:custGeom>
            <a:solidFill>
              <a:srgbClr val="195342">
                <a:alpha val="64706"/>
              </a:srgbClr>
            </a:solidFill>
            <a:ln cap="rnd">
              <a:no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26B487CD-82EB-F21F-48E9-8EEC0AC33EC8}"/>
                </a:ext>
              </a:extLst>
            </p:cNvPr>
            <p:cNvSpPr txBox="1"/>
            <p:nvPr/>
          </p:nvSpPr>
          <p:spPr>
            <a:xfrm>
              <a:off x="0" y="-38100"/>
              <a:ext cx="4683284" cy="167201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FA56D6AD-AD7E-CCF9-D3D0-5C7F20D04410}"/>
              </a:ext>
            </a:extLst>
          </p:cNvPr>
          <p:cNvGrpSpPr/>
          <p:nvPr/>
        </p:nvGrpSpPr>
        <p:grpSpPr>
          <a:xfrm rot="-100296">
            <a:off x="1954110" y="3326845"/>
            <a:ext cx="14379779" cy="4768139"/>
            <a:chOff x="0" y="0"/>
            <a:chExt cx="4695009" cy="1556809"/>
          </a:xfrm>
        </p:grpSpPr>
        <p:sp>
          <p:nvSpPr>
            <p:cNvPr id="6" name="Freeform 6">
              <a:extLst>
                <a:ext uri="{FF2B5EF4-FFF2-40B4-BE49-F238E27FC236}">
                  <a16:creationId xmlns:a16="http://schemas.microsoft.com/office/drawing/2014/main" id="{FBC7627F-163D-3FBD-C7C1-DC10C647DC81}"/>
                </a:ext>
              </a:extLst>
            </p:cNvPr>
            <p:cNvSpPr/>
            <p:nvPr/>
          </p:nvSpPr>
          <p:spPr>
            <a:xfrm>
              <a:off x="0" y="0"/>
              <a:ext cx="4695009" cy="1556809"/>
            </a:xfrm>
            <a:custGeom>
              <a:avLst/>
              <a:gdLst/>
              <a:ahLst/>
              <a:cxnLst/>
              <a:rect l="l" t="t" r="r" b="b"/>
              <a:pathLst>
                <a:path w="4695009" h="1556809">
                  <a:moveTo>
                    <a:pt x="4695009" y="16152"/>
                  </a:moveTo>
                  <a:lnTo>
                    <a:pt x="4695009" y="1540657"/>
                  </a:lnTo>
                  <a:cubicBezTo>
                    <a:pt x="4695009" y="1549577"/>
                    <a:pt x="4687777" y="1556809"/>
                    <a:pt x="4678857" y="1556809"/>
                  </a:cubicBezTo>
                  <a:lnTo>
                    <a:pt x="16152" y="1556809"/>
                  </a:lnTo>
                  <a:cubicBezTo>
                    <a:pt x="7231" y="1556809"/>
                    <a:pt x="0" y="1549577"/>
                    <a:pt x="0" y="1540657"/>
                  </a:cubicBezTo>
                  <a:lnTo>
                    <a:pt x="0" y="16152"/>
                  </a:lnTo>
                  <a:cubicBezTo>
                    <a:pt x="0" y="7231"/>
                    <a:pt x="7231" y="0"/>
                    <a:pt x="16152" y="0"/>
                  </a:cubicBezTo>
                  <a:lnTo>
                    <a:pt x="4678857" y="0"/>
                  </a:lnTo>
                  <a:cubicBezTo>
                    <a:pt x="4687777" y="0"/>
                    <a:pt x="4695009" y="7231"/>
                    <a:pt x="4695009" y="16152"/>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2BB7FB7-CC8B-08F7-CC12-A86FC30A673F}"/>
                </a:ext>
              </a:extLst>
            </p:cNvPr>
            <p:cNvSpPr txBox="1"/>
            <p:nvPr/>
          </p:nvSpPr>
          <p:spPr>
            <a:xfrm>
              <a:off x="0" y="-38100"/>
              <a:ext cx="4695009" cy="159490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D54276C3-7C6D-420C-7E44-4B0222DEB118}"/>
              </a:ext>
            </a:extLst>
          </p:cNvPr>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34A87736-6741-2233-44A4-9CF48234BBB4}"/>
              </a:ext>
            </a:extLst>
          </p:cNvPr>
          <p:cNvSpPr txBox="1"/>
          <p:nvPr/>
        </p:nvSpPr>
        <p:spPr>
          <a:xfrm>
            <a:off x="6858971" y="816187"/>
            <a:ext cx="4464915" cy="1024890"/>
          </a:xfrm>
          <a:prstGeom prst="rect">
            <a:avLst/>
          </a:prstGeom>
        </p:spPr>
        <p:txBody>
          <a:bodyPr lIns="0" tIns="0" rIns="0" bIns="0" rtlCol="0" anchor="t">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7200" b="1" i="0" u="none" strike="noStrike" kern="1200" cap="none" spc="-179"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Prayer</a:t>
            </a:r>
          </a:p>
        </p:txBody>
      </p:sp>
      <p:sp>
        <p:nvSpPr>
          <p:cNvPr id="10" name="TextBox 10">
            <a:extLst>
              <a:ext uri="{FF2B5EF4-FFF2-40B4-BE49-F238E27FC236}">
                <a16:creationId xmlns:a16="http://schemas.microsoft.com/office/drawing/2014/main" id="{998A9738-E66A-5128-B08F-2FC9D968ABE8}"/>
              </a:ext>
            </a:extLst>
          </p:cNvPr>
          <p:cNvSpPr txBox="1"/>
          <p:nvPr/>
        </p:nvSpPr>
        <p:spPr>
          <a:xfrm>
            <a:off x="2475425" y="3619500"/>
            <a:ext cx="13333647" cy="4094134"/>
          </a:xfrm>
          <a:prstGeom prst="rect">
            <a:avLst/>
          </a:prstGeom>
        </p:spPr>
        <p:txBody>
          <a:bodyPr lIns="0" tIns="0" rIns="0" bIns="0" rtlCol="0" anchor="t">
            <a:spAutoFit/>
          </a:bodyPr>
          <a:lstStyle/>
          <a:p>
            <a:pPr marL="0" marR="0" lvl="0" indent="0" algn="l" defTabSz="914400" rtl="0" eaLnBrk="1" fontAlgn="auto" latinLnBrk="0" hangingPunct="1">
              <a:lnSpc>
                <a:spcPts val="5783"/>
              </a:lnSpc>
              <a:spcBef>
                <a:spcPts val="0"/>
              </a:spcBef>
              <a:spcAft>
                <a:spcPts val="0"/>
              </a:spcAft>
              <a:buClrTx/>
              <a:buSzTx/>
              <a:buFontTx/>
              <a:buNone/>
              <a:tabLst/>
              <a:defRPr/>
            </a:pPr>
            <a:r>
              <a:rPr kumimoji="0" lang="en-GB" sz="3400"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Loving Lord, we thank you for travelling alongside us on our journey of life. Thank you for showing us the way. Help us to follow your example as we travel alongside many others. Continue to light our path, so that we may see where we can serve one another</a:t>
            </a:r>
          </a:p>
          <a:p>
            <a:pPr marL="0" marR="0" lvl="0" indent="0" algn="l" defTabSz="914400" rtl="0" eaLnBrk="1" fontAlgn="auto" latinLnBrk="0" hangingPunct="1">
              <a:lnSpc>
                <a:spcPts val="4544"/>
              </a:lnSpc>
              <a:spcBef>
                <a:spcPts val="0"/>
              </a:spcBef>
              <a:spcAft>
                <a:spcPts val="0"/>
              </a:spcAft>
              <a:buClrTx/>
              <a:buSzTx/>
              <a:buFontTx/>
              <a:buNone/>
              <a:tabLst/>
              <a:defRPr/>
            </a:pPr>
            <a:endParaRPr kumimoji="0" lang="en-US" sz="3400"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4544"/>
              </a:lnSpc>
              <a:spcBef>
                <a:spcPts val="0"/>
              </a:spcBef>
              <a:spcAft>
                <a:spcPts val="0"/>
              </a:spcAft>
              <a:buClrTx/>
              <a:buSzTx/>
              <a:buFontTx/>
              <a:buNone/>
              <a:tabLst/>
              <a:defRPr/>
            </a:pPr>
            <a:r>
              <a:rPr kumimoji="0" lang="en-US" sz="3400" b="1" i="0" u="none" strike="noStrike" kern="1200" cap="none" spc="-10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Amen.</a:t>
            </a:r>
          </a:p>
        </p:txBody>
      </p:sp>
    </p:spTree>
    <p:extLst>
      <p:ext uri="{BB962C8B-B14F-4D97-AF65-F5344CB8AC3E}">
        <p14:creationId xmlns:p14="http://schemas.microsoft.com/office/powerpoint/2010/main" val="3515855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E2EDCAEF-D1D9-E984-BE89-DDC2C79D56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D55DD8-F93B-CF23-8823-1A17F6CBC93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613540A-AF55-BCAB-CE62-3132FB00ADE0}"/>
              </a:ext>
            </a:extLst>
          </p:cNvPr>
          <p:cNvGrpSpPr/>
          <p:nvPr/>
        </p:nvGrpSpPr>
        <p:grpSpPr>
          <a:xfrm>
            <a:off x="245409" y="282414"/>
            <a:ext cx="17692037" cy="9638071"/>
            <a:chOff x="0" y="0"/>
            <a:chExt cx="4562348" cy="2485437"/>
          </a:xfrm>
        </p:grpSpPr>
        <p:sp>
          <p:nvSpPr>
            <p:cNvPr id="4" name="Freeform 4">
              <a:extLst>
                <a:ext uri="{FF2B5EF4-FFF2-40B4-BE49-F238E27FC236}">
                  <a16:creationId xmlns:a16="http://schemas.microsoft.com/office/drawing/2014/main" id="{0F29D3D8-1F60-FE14-FEBF-3CD5321DBD98}"/>
                </a:ext>
              </a:extLst>
            </p:cNvPr>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49AFFF44-CF9C-DB16-8925-BF073718A372}"/>
                </a:ext>
              </a:extLst>
            </p:cNvPr>
            <p:cNvSpPr txBox="1"/>
            <p:nvPr/>
          </p:nvSpPr>
          <p:spPr>
            <a:xfrm>
              <a:off x="0" y="-38100"/>
              <a:ext cx="4562348" cy="252353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Online Media 7" title="The Pilgrim Way I Official Lyric Video I Worship for Everyone x Songs for School">
            <a:hlinkClick r:id="" action="ppaction://media"/>
            <a:extLst>
              <a:ext uri="{FF2B5EF4-FFF2-40B4-BE49-F238E27FC236}">
                <a16:creationId xmlns:a16="http://schemas.microsoft.com/office/drawing/2014/main" id="{AA2FBE89-0D7E-EBA5-CEE4-9DC388C87131}"/>
              </a:ext>
            </a:extLst>
          </p:cNvPr>
          <p:cNvPicPr>
            <a:picLocks noRot="1" noChangeAspect="1"/>
          </p:cNvPicPr>
          <p:nvPr>
            <a:videoFile r:link="rId1"/>
          </p:nvPr>
        </p:nvPicPr>
        <p:blipFill>
          <a:blip r:embed="rId5"/>
          <a:stretch>
            <a:fillRect/>
          </a:stretch>
        </p:blipFill>
        <p:spPr>
          <a:xfrm>
            <a:off x="1437710" y="380583"/>
            <a:ext cx="15307434" cy="8648700"/>
          </a:xfrm>
          <a:prstGeom prst="rect">
            <a:avLst/>
          </a:prstGeom>
        </p:spPr>
      </p:pic>
      <p:sp>
        <p:nvSpPr>
          <p:cNvPr id="9" name="TextBox 8">
            <a:extLst>
              <a:ext uri="{FF2B5EF4-FFF2-40B4-BE49-F238E27FC236}">
                <a16:creationId xmlns:a16="http://schemas.microsoft.com/office/drawing/2014/main" id="{297CBE0F-A90C-4831-0366-248FE80C2C47}"/>
              </a:ext>
            </a:extLst>
          </p:cNvPr>
          <p:cNvSpPr txBox="1"/>
          <p:nvPr/>
        </p:nvSpPr>
        <p:spPr>
          <a:xfrm>
            <a:off x="1219200" y="9486900"/>
            <a:ext cx="1630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Pilgrim Way Official Lyric Video” Writers: Nick &amp; Becky Drake and Mark Powley. © 2025 songsforschools.com. Admin by songsolutions.org. CCLI 7275056</a:t>
            </a:r>
          </a:p>
        </p:txBody>
      </p:sp>
    </p:spTree>
    <p:extLst>
      <p:ext uri="{BB962C8B-B14F-4D97-AF65-F5344CB8AC3E}">
        <p14:creationId xmlns:p14="http://schemas.microsoft.com/office/powerpoint/2010/main" val="8968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B63EDB3A-7052-B219-7AE0-32B1BF57EB5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C09E8D-26CB-5013-DDF5-39DF176E1795}"/>
              </a:ext>
            </a:extLst>
          </p:cNvPr>
          <p:cNvGrpSpPr/>
          <p:nvPr/>
        </p:nvGrpSpPr>
        <p:grpSpPr>
          <a:xfrm rot="73957">
            <a:off x="9314069" y="5643469"/>
            <a:ext cx="8172950" cy="3824917"/>
            <a:chOff x="0" y="0"/>
            <a:chExt cx="10897267" cy="5099889"/>
          </a:xfrm>
        </p:grpSpPr>
        <p:grpSp>
          <p:nvGrpSpPr>
            <p:cNvPr id="3" name="Group 3">
              <a:extLst>
                <a:ext uri="{FF2B5EF4-FFF2-40B4-BE49-F238E27FC236}">
                  <a16:creationId xmlns:a16="http://schemas.microsoft.com/office/drawing/2014/main" id="{A506096E-F6AE-FDEC-8397-E63564F33970}"/>
                </a:ext>
              </a:extLst>
            </p:cNvPr>
            <p:cNvGrpSpPr/>
            <p:nvPr/>
          </p:nvGrpSpPr>
          <p:grpSpPr>
            <a:xfrm>
              <a:off x="0" y="0"/>
              <a:ext cx="10897267" cy="5099889"/>
              <a:chOff x="0" y="0"/>
              <a:chExt cx="2069126" cy="968345"/>
            </a:xfrm>
          </p:grpSpPr>
          <p:sp>
            <p:nvSpPr>
              <p:cNvPr id="4" name="Freeform 4">
                <a:extLst>
                  <a:ext uri="{FF2B5EF4-FFF2-40B4-BE49-F238E27FC236}">
                    <a16:creationId xmlns:a16="http://schemas.microsoft.com/office/drawing/2014/main" id="{A466777E-56FE-424E-693A-94AE67638AD6}"/>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D13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CFFA6FEB-6649-004B-897E-1FBE25C1388A}"/>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BFB76D10-6666-09CE-0B0D-C1ADA82E8911}"/>
                </a:ext>
              </a:extLst>
            </p:cNvPr>
            <p:cNvGrpSpPr/>
            <p:nvPr/>
          </p:nvGrpSpPr>
          <p:grpSpPr>
            <a:xfrm>
              <a:off x="211488" y="176225"/>
              <a:ext cx="10474291" cy="4773864"/>
              <a:chOff x="0" y="0"/>
              <a:chExt cx="6102748" cy="2781461"/>
            </a:xfrm>
          </p:grpSpPr>
          <p:sp>
            <p:nvSpPr>
              <p:cNvPr id="7" name="Freeform 7">
                <a:extLst>
                  <a:ext uri="{FF2B5EF4-FFF2-40B4-BE49-F238E27FC236}">
                    <a16:creationId xmlns:a16="http://schemas.microsoft.com/office/drawing/2014/main" id="{7459963D-6A05-4D0B-8EA7-65E595C668B3}"/>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FF66A79F-642C-A783-C729-8CFF383D1BB6}"/>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 name="Group 9">
            <a:extLst>
              <a:ext uri="{FF2B5EF4-FFF2-40B4-BE49-F238E27FC236}">
                <a16:creationId xmlns:a16="http://schemas.microsoft.com/office/drawing/2014/main" id="{CEB36841-F909-205E-8E84-6BE7A3E9C504}"/>
              </a:ext>
            </a:extLst>
          </p:cNvPr>
          <p:cNvGrpSpPr/>
          <p:nvPr/>
        </p:nvGrpSpPr>
        <p:grpSpPr>
          <a:xfrm>
            <a:off x="797122" y="5714403"/>
            <a:ext cx="8172950" cy="3824917"/>
            <a:chOff x="0" y="0"/>
            <a:chExt cx="10897267" cy="5099889"/>
          </a:xfrm>
        </p:grpSpPr>
        <p:grpSp>
          <p:nvGrpSpPr>
            <p:cNvPr id="10" name="Group 10">
              <a:extLst>
                <a:ext uri="{FF2B5EF4-FFF2-40B4-BE49-F238E27FC236}">
                  <a16:creationId xmlns:a16="http://schemas.microsoft.com/office/drawing/2014/main" id="{164F3DF3-9691-DCB2-3FDB-C27421C95E8D}"/>
                </a:ext>
              </a:extLst>
            </p:cNvPr>
            <p:cNvGrpSpPr/>
            <p:nvPr/>
          </p:nvGrpSpPr>
          <p:grpSpPr>
            <a:xfrm>
              <a:off x="0" y="0"/>
              <a:ext cx="10897267" cy="5099889"/>
              <a:chOff x="0" y="0"/>
              <a:chExt cx="2069126" cy="968345"/>
            </a:xfrm>
          </p:grpSpPr>
          <p:sp>
            <p:nvSpPr>
              <p:cNvPr id="11" name="Freeform 11">
                <a:extLst>
                  <a:ext uri="{FF2B5EF4-FFF2-40B4-BE49-F238E27FC236}">
                    <a16:creationId xmlns:a16="http://schemas.microsoft.com/office/drawing/2014/main" id="{6AA564A4-6369-EAD4-0AFC-95C0C98C513F}"/>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953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0D9ABFB2-3DE3-F81A-95FD-598FD7DA6D05}"/>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a:extLst>
                <a:ext uri="{FF2B5EF4-FFF2-40B4-BE49-F238E27FC236}">
                  <a16:creationId xmlns:a16="http://schemas.microsoft.com/office/drawing/2014/main" id="{2E01B7E7-06E3-A86B-F0F2-F07543520B30}"/>
                </a:ext>
              </a:extLst>
            </p:cNvPr>
            <p:cNvGrpSpPr/>
            <p:nvPr/>
          </p:nvGrpSpPr>
          <p:grpSpPr>
            <a:xfrm>
              <a:off x="211488" y="176225"/>
              <a:ext cx="10474291" cy="4773864"/>
              <a:chOff x="0" y="0"/>
              <a:chExt cx="6102748" cy="2781461"/>
            </a:xfrm>
          </p:grpSpPr>
          <p:sp>
            <p:nvSpPr>
              <p:cNvPr id="14" name="Freeform 14">
                <a:extLst>
                  <a:ext uri="{FF2B5EF4-FFF2-40B4-BE49-F238E27FC236}">
                    <a16:creationId xmlns:a16="http://schemas.microsoft.com/office/drawing/2014/main" id="{635A70A5-7C33-9D2D-3DB4-0F3C778B4A7D}"/>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BAFE05D7-460D-F502-E85C-CCA6AFF85DF1}"/>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 name="Group 16">
            <a:extLst>
              <a:ext uri="{FF2B5EF4-FFF2-40B4-BE49-F238E27FC236}">
                <a16:creationId xmlns:a16="http://schemas.microsoft.com/office/drawing/2014/main" id="{C2A1B364-867C-6365-FFC4-25A7C69E4A52}"/>
              </a:ext>
            </a:extLst>
          </p:cNvPr>
          <p:cNvGrpSpPr/>
          <p:nvPr/>
        </p:nvGrpSpPr>
        <p:grpSpPr>
          <a:xfrm rot="68291">
            <a:off x="761655" y="1678261"/>
            <a:ext cx="8172950" cy="3824917"/>
            <a:chOff x="0" y="0"/>
            <a:chExt cx="10897267" cy="5099889"/>
          </a:xfrm>
        </p:grpSpPr>
        <p:grpSp>
          <p:nvGrpSpPr>
            <p:cNvPr id="17" name="Group 17">
              <a:extLst>
                <a:ext uri="{FF2B5EF4-FFF2-40B4-BE49-F238E27FC236}">
                  <a16:creationId xmlns:a16="http://schemas.microsoft.com/office/drawing/2014/main" id="{4036748A-B768-DBC1-847D-90649A80881F}"/>
                </a:ext>
              </a:extLst>
            </p:cNvPr>
            <p:cNvGrpSpPr/>
            <p:nvPr/>
          </p:nvGrpSpPr>
          <p:grpSpPr>
            <a:xfrm>
              <a:off x="0" y="0"/>
              <a:ext cx="10897267" cy="5099889"/>
              <a:chOff x="0" y="0"/>
              <a:chExt cx="2069126" cy="968345"/>
            </a:xfrm>
          </p:grpSpPr>
          <p:sp>
            <p:nvSpPr>
              <p:cNvPr id="18" name="Freeform 18">
                <a:extLst>
                  <a:ext uri="{FF2B5EF4-FFF2-40B4-BE49-F238E27FC236}">
                    <a16:creationId xmlns:a16="http://schemas.microsoft.com/office/drawing/2014/main" id="{EA9111F3-C394-4E3A-13EE-45C457AFFCCF}"/>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84252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729D5F40-839E-21EF-E1BC-45DD6FF2338B}"/>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a:extLst>
                <a:ext uri="{FF2B5EF4-FFF2-40B4-BE49-F238E27FC236}">
                  <a16:creationId xmlns:a16="http://schemas.microsoft.com/office/drawing/2014/main" id="{3D9A969D-B0B5-A601-7B9A-3B24E3E99289}"/>
                </a:ext>
              </a:extLst>
            </p:cNvPr>
            <p:cNvGrpSpPr/>
            <p:nvPr/>
          </p:nvGrpSpPr>
          <p:grpSpPr>
            <a:xfrm>
              <a:off x="211488" y="163013"/>
              <a:ext cx="10474291" cy="4773864"/>
              <a:chOff x="0" y="0"/>
              <a:chExt cx="6102748" cy="2781461"/>
            </a:xfrm>
          </p:grpSpPr>
          <p:sp>
            <p:nvSpPr>
              <p:cNvPr id="21" name="Freeform 21">
                <a:extLst>
                  <a:ext uri="{FF2B5EF4-FFF2-40B4-BE49-F238E27FC236}">
                    <a16:creationId xmlns:a16="http://schemas.microsoft.com/office/drawing/2014/main" id="{553F19B4-1BA8-1F4C-0B91-457222EE3903}"/>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3C353A49-7512-48FC-3725-C9A9ADD23CA4}"/>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3" name="Group 23">
            <a:extLst>
              <a:ext uri="{FF2B5EF4-FFF2-40B4-BE49-F238E27FC236}">
                <a16:creationId xmlns:a16="http://schemas.microsoft.com/office/drawing/2014/main" id="{C2550BCB-B124-742C-3E0A-9F5896B1861C}"/>
              </a:ext>
            </a:extLst>
          </p:cNvPr>
          <p:cNvGrpSpPr/>
          <p:nvPr/>
        </p:nvGrpSpPr>
        <p:grpSpPr>
          <a:xfrm rot="-42458">
            <a:off x="9367269" y="1571860"/>
            <a:ext cx="8172950" cy="3824917"/>
            <a:chOff x="0" y="0"/>
            <a:chExt cx="10897267" cy="5099889"/>
          </a:xfrm>
        </p:grpSpPr>
        <p:grpSp>
          <p:nvGrpSpPr>
            <p:cNvPr id="24" name="Group 24">
              <a:extLst>
                <a:ext uri="{FF2B5EF4-FFF2-40B4-BE49-F238E27FC236}">
                  <a16:creationId xmlns:a16="http://schemas.microsoft.com/office/drawing/2014/main" id="{82EE3840-F1B4-24EF-3071-7BFB3E226A4D}"/>
                </a:ext>
              </a:extLst>
            </p:cNvPr>
            <p:cNvGrpSpPr/>
            <p:nvPr/>
          </p:nvGrpSpPr>
          <p:grpSpPr>
            <a:xfrm>
              <a:off x="0" y="0"/>
              <a:ext cx="10897267" cy="5099889"/>
              <a:chOff x="0" y="0"/>
              <a:chExt cx="2069126" cy="968345"/>
            </a:xfrm>
          </p:grpSpPr>
          <p:sp>
            <p:nvSpPr>
              <p:cNvPr id="25" name="Freeform 25">
                <a:extLst>
                  <a:ext uri="{FF2B5EF4-FFF2-40B4-BE49-F238E27FC236}">
                    <a16:creationId xmlns:a16="http://schemas.microsoft.com/office/drawing/2014/main" id="{0B1FA4EA-C48C-DC4E-3E5E-B679B4533269}"/>
                  </a:ext>
                </a:extLst>
              </p:cNvPr>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a:extLst>
                  <a:ext uri="{FF2B5EF4-FFF2-40B4-BE49-F238E27FC236}">
                    <a16:creationId xmlns:a16="http://schemas.microsoft.com/office/drawing/2014/main" id="{6D977773-52A1-5DDB-DA67-6DDCBA1454CF}"/>
                  </a:ext>
                </a:extLst>
              </p:cNvPr>
              <p:cNvSpPr txBox="1"/>
              <p:nvPr/>
            </p:nvSpPr>
            <p:spPr>
              <a:xfrm>
                <a:off x="0" y="-38100"/>
                <a:ext cx="2069126" cy="100644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a:extLst>
                <a:ext uri="{FF2B5EF4-FFF2-40B4-BE49-F238E27FC236}">
                  <a16:creationId xmlns:a16="http://schemas.microsoft.com/office/drawing/2014/main" id="{C3AA26A8-02B0-76DE-6F68-25B25FDAF582}"/>
                </a:ext>
              </a:extLst>
            </p:cNvPr>
            <p:cNvGrpSpPr/>
            <p:nvPr/>
          </p:nvGrpSpPr>
          <p:grpSpPr>
            <a:xfrm>
              <a:off x="211488" y="163013"/>
              <a:ext cx="10474291" cy="4773864"/>
              <a:chOff x="0" y="0"/>
              <a:chExt cx="6102748" cy="2781461"/>
            </a:xfrm>
          </p:grpSpPr>
          <p:sp>
            <p:nvSpPr>
              <p:cNvPr id="28" name="Freeform 28">
                <a:extLst>
                  <a:ext uri="{FF2B5EF4-FFF2-40B4-BE49-F238E27FC236}">
                    <a16:creationId xmlns:a16="http://schemas.microsoft.com/office/drawing/2014/main" id="{BB28D553-46CD-0E2B-C6AE-FBEAE0CE8FCE}"/>
                  </a:ext>
                </a:extLst>
              </p:cNvPr>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a:extLst>
                  <a:ext uri="{FF2B5EF4-FFF2-40B4-BE49-F238E27FC236}">
                    <a16:creationId xmlns:a16="http://schemas.microsoft.com/office/drawing/2014/main" id="{B7B0941B-9A2C-E8A0-0460-4370C0AC3F42}"/>
                  </a:ext>
                </a:extLst>
              </p:cNvPr>
              <p:cNvSpPr txBox="1"/>
              <p:nvPr/>
            </p:nvSpPr>
            <p:spPr>
              <a:xfrm>
                <a:off x="0" y="-38100"/>
                <a:ext cx="6102748" cy="28195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0" name="Freeform 30">
            <a:extLst>
              <a:ext uri="{FF2B5EF4-FFF2-40B4-BE49-F238E27FC236}">
                <a16:creationId xmlns:a16="http://schemas.microsoft.com/office/drawing/2014/main" id="{766D6624-C4E0-EC47-BCFC-8AEB2C6F553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a:extLst>
              <a:ext uri="{FF2B5EF4-FFF2-40B4-BE49-F238E27FC236}">
                <a16:creationId xmlns:a16="http://schemas.microsoft.com/office/drawing/2014/main" id="{CD4761BD-53F0-17F4-1BB1-C9FEE1861D56}"/>
              </a:ext>
            </a:extLst>
          </p:cNvPr>
          <p:cNvSpPr txBox="1"/>
          <p:nvPr/>
        </p:nvSpPr>
        <p:spPr>
          <a:xfrm>
            <a:off x="6622409" y="481296"/>
            <a:ext cx="5431024" cy="711659"/>
          </a:xfrm>
          <a:prstGeom prst="rect">
            <a:avLst/>
          </a:prstGeom>
        </p:spPr>
        <p:txBody>
          <a:bodyPr lIns="0" tIns="0" rIns="0" bIns="0" rtlCol="0" anchor="t">
            <a:spAutoFit/>
          </a:bodyPr>
          <a:lstStyle/>
          <a:p>
            <a:pPr marL="0" marR="0" lvl="0" indent="0" algn="l" defTabSz="914400" rtl="0" eaLnBrk="1" fontAlgn="auto" latinLnBrk="0" hangingPunct="1">
              <a:lnSpc>
                <a:spcPts val="5539"/>
              </a:lnSpc>
              <a:spcBef>
                <a:spcPts val="0"/>
              </a:spcBef>
              <a:spcAft>
                <a:spcPts val="0"/>
              </a:spcAft>
              <a:buClrTx/>
              <a:buSzTx/>
              <a:buFontTx/>
              <a:buNone/>
              <a:tabLst/>
              <a:defRPr/>
            </a:pPr>
            <a:r>
              <a:rPr kumimoji="0" lang="en-US" sz="5036" b="1" i="0" u="none" strike="noStrike" kern="1200" cap="none" spc="-125" normalizeH="0" baseline="0" noProof="0">
                <a:ln>
                  <a:noFill/>
                </a:ln>
                <a:solidFill>
                  <a:srgbClr val="FAF9F3"/>
                </a:solidFill>
                <a:effectLst/>
                <a:uLnTx/>
                <a:uFillTx/>
                <a:latin typeface="Century Gothic Paneuropean Heavy"/>
                <a:ea typeface="Century Gothic Paneuropean Heavy"/>
                <a:cs typeface="Century Gothic Paneuropean Heavy"/>
                <a:sym typeface="Century Gothic Paneuropean Heavy"/>
              </a:rPr>
              <a:t>Further Activities:</a:t>
            </a:r>
          </a:p>
        </p:txBody>
      </p:sp>
      <p:sp>
        <p:nvSpPr>
          <p:cNvPr id="32" name="TextBox 32">
            <a:extLst>
              <a:ext uri="{FF2B5EF4-FFF2-40B4-BE49-F238E27FC236}">
                <a16:creationId xmlns:a16="http://schemas.microsoft.com/office/drawing/2014/main" id="{CF17913E-01EB-7B6B-3B0E-6ABC3C9AD880}"/>
              </a:ext>
            </a:extLst>
          </p:cNvPr>
          <p:cNvSpPr txBox="1"/>
          <p:nvPr/>
        </p:nvSpPr>
        <p:spPr>
          <a:xfrm>
            <a:off x="9834533" y="1953924"/>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Reflect</a:t>
            </a:r>
          </a:p>
        </p:txBody>
      </p:sp>
      <p:sp>
        <p:nvSpPr>
          <p:cNvPr id="33" name="TextBox 33">
            <a:extLst>
              <a:ext uri="{FF2B5EF4-FFF2-40B4-BE49-F238E27FC236}">
                <a16:creationId xmlns:a16="http://schemas.microsoft.com/office/drawing/2014/main" id="{1471388E-5322-66D6-C81A-92B74D39147E}"/>
              </a:ext>
            </a:extLst>
          </p:cNvPr>
          <p:cNvSpPr txBox="1"/>
          <p:nvPr/>
        </p:nvSpPr>
        <p:spPr>
          <a:xfrm>
            <a:off x="1128039"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Create</a:t>
            </a:r>
          </a:p>
        </p:txBody>
      </p:sp>
      <p:sp>
        <p:nvSpPr>
          <p:cNvPr id="34" name="TextBox 34">
            <a:extLst>
              <a:ext uri="{FF2B5EF4-FFF2-40B4-BE49-F238E27FC236}">
                <a16:creationId xmlns:a16="http://schemas.microsoft.com/office/drawing/2014/main" id="{4926B208-E67D-A302-A0F3-D9E37D88FFB2}"/>
              </a:ext>
            </a:extLst>
          </p:cNvPr>
          <p:cNvSpPr txBox="1"/>
          <p:nvPr/>
        </p:nvSpPr>
        <p:spPr>
          <a:xfrm>
            <a:off x="9834533" y="6017240"/>
            <a:ext cx="2784632"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a:ln>
                  <a:noFill/>
                </a:ln>
                <a:solidFill>
                  <a:srgbClr val="FAF9F3"/>
                </a:solidFill>
                <a:effectLst/>
                <a:uLnTx/>
                <a:uFillTx/>
                <a:latin typeface="Century Gothic Paneuropean Bold"/>
                <a:ea typeface="Century Gothic Paneuropean Bold"/>
                <a:cs typeface="Century Gothic Paneuropean Bold"/>
                <a:sym typeface="Century Gothic Paneuropean Bold"/>
              </a:rPr>
              <a:t>Act</a:t>
            </a:r>
          </a:p>
        </p:txBody>
      </p:sp>
      <p:sp>
        <p:nvSpPr>
          <p:cNvPr id="35" name="TextBox 35">
            <a:extLst>
              <a:ext uri="{FF2B5EF4-FFF2-40B4-BE49-F238E27FC236}">
                <a16:creationId xmlns:a16="http://schemas.microsoft.com/office/drawing/2014/main" id="{831B05E8-6F00-0923-649F-6C80193A6AF5}"/>
              </a:ext>
            </a:extLst>
          </p:cNvPr>
          <p:cNvSpPr txBox="1"/>
          <p:nvPr/>
        </p:nvSpPr>
        <p:spPr>
          <a:xfrm>
            <a:off x="1128039" y="1953924"/>
            <a:ext cx="3230935" cy="692035"/>
          </a:xfrm>
          <a:prstGeom prst="rect">
            <a:avLst/>
          </a:prstGeom>
        </p:spPr>
        <p:txBody>
          <a:bodyPr lIns="0" tIns="0" rIns="0" bIns="0" rtlCol="0" anchor="t">
            <a:spAutoFit/>
          </a:bodyPr>
          <a:lstStyle/>
          <a:p>
            <a:pPr marL="0" marR="0" lvl="0" indent="0" algn="l" defTabSz="914400" rtl="0" eaLnBrk="1" fontAlgn="auto" latinLnBrk="0" hangingPunct="1">
              <a:lnSpc>
                <a:spcPts val="5413"/>
              </a:lnSpc>
              <a:spcBef>
                <a:spcPts val="0"/>
              </a:spcBef>
              <a:spcAft>
                <a:spcPts val="0"/>
              </a:spcAft>
              <a:buClrTx/>
              <a:buSzTx/>
              <a:buFontTx/>
              <a:buNone/>
              <a:tabLst/>
              <a:defRPr/>
            </a:pPr>
            <a:r>
              <a:rPr kumimoji="0" lang="en-US" sz="4921" b="1" i="0" u="none" strike="noStrike" kern="1200" cap="none" spc="-123"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Discover</a:t>
            </a:r>
          </a:p>
        </p:txBody>
      </p:sp>
      <p:sp>
        <p:nvSpPr>
          <p:cNvPr id="36" name="TextBox 36">
            <a:extLst>
              <a:ext uri="{FF2B5EF4-FFF2-40B4-BE49-F238E27FC236}">
                <a16:creationId xmlns:a16="http://schemas.microsoft.com/office/drawing/2014/main" id="{BE98FC16-1074-445B-6A32-B4A42E769ADA}"/>
              </a:ext>
            </a:extLst>
          </p:cNvPr>
          <p:cNvSpPr txBox="1"/>
          <p:nvPr/>
        </p:nvSpPr>
        <p:spPr>
          <a:xfrm>
            <a:off x="1128039" y="3140910"/>
            <a:ext cx="7647950" cy="1859483"/>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Find out more about the charities Trussell Trust, </a:t>
            </a:r>
            <a:r>
              <a:rPr kumimoji="0" lang="en-GB" sz="2592" b="0" i="0" u="none" strike="noStrike" kern="1200" cap="none" spc="-64" normalizeH="0" baseline="0" noProof="0" dirty="0" err="1">
                <a:ln>
                  <a:noFill/>
                </a:ln>
                <a:solidFill>
                  <a:srgbClr val="FAF9F3"/>
                </a:solidFill>
                <a:effectLst/>
                <a:uLnTx/>
                <a:uFillTx/>
                <a:latin typeface="Century Gothic Paneuropean"/>
                <a:ea typeface="Century Gothic Paneuropean"/>
                <a:cs typeface="Century Gothic Paneuropean"/>
                <a:sym typeface="Century Gothic Paneuropean"/>
              </a:rPr>
              <a:t>FareShare</a:t>
            </a: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 or Home-Start. How do they support those in need?</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Can you raise awareness of their work, collect food, or raise money for them?</a:t>
            </a:r>
          </a:p>
        </p:txBody>
      </p:sp>
      <p:sp>
        <p:nvSpPr>
          <p:cNvPr id="37" name="TextBox 37">
            <a:extLst>
              <a:ext uri="{FF2B5EF4-FFF2-40B4-BE49-F238E27FC236}">
                <a16:creationId xmlns:a16="http://schemas.microsoft.com/office/drawing/2014/main" id="{C020B854-56FD-AC97-FC95-12D492440ECC}"/>
              </a:ext>
            </a:extLst>
          </p:cNvPr>
          <p:cNvSpPr txBox="1"/>
          <p:nvPr/>
        </p:nvSpPr>
        <p:spPr>
          <a:xfrm>
            <a:off x="1128039" y="6920480"/>
            <a:ext cx="7439970" cy="1859483"/>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Make a meal, cake or biscuits for someone in your community.</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Decorate the cake or biscuits with something that shows why you have chosen this person to receive your gift.</a:t>
            </a:r>
          </a:p>
        </p:txBody>
      </p:sp>
      <p:sp>
        <p:nvSpPr>
          <p:cNvPr id="38" name="TextBox 38">
            <a:extLst>
              <a:ext uri="{FF2B5EF4-FFF2-40B4-BE49-F238E27FC236}">
                <a16:creationId xmlns:a16="http://schemas.microsoft.com/office/drawing/2014/main" id="{FCE0B936-1BF0-83C8-68DC-B98A3B7D7D79}"/>
              </a:ext>
            </a:extLst>
          </p:cNvPr>
          <p:cNvSpPr txBox="1"/>
          <p:nvPr/>
        </p:nvSpPr>
        <p:spPr>
          <a:xfrm>
            <a:off x="9834533" y="6920480"/>
            <a:ext cx="7439970" cy="1859483"/>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Provide some fun activities, pre-recorded songs, a quiz, or story telling for a group of people in an elderly residents’ home.</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Make a bag of hope for lonely residents in your community with a message of encouragement. </a:t>
            </a:r>
          </a:p>
        </p:txBody>
      </p:sp>
      <p:sp>
        <p:nvSpPr>
          <p:cNvPr id="39" name="TextBox 39">
            <a:extLst>
              <a:ext uri="{FF2B5EF4-FFF2-40B4-BE49-F238E27FC236}">
                <a16:creationId xmlns:a16="http://schemas.microsoft.com/office/drawing/2014/main" id="{C823B68B-2288-9DF1-8315-BAE53BC80A97}"/>
              </a:ext>
            </a:extLst>
          </p:cNvPr>
          <p:cNvSpPr txBox="1"/>
          <p:nvPr/>
        </p:nvSpPr>
        <p:spPr>
          <a:xfrm>
            <a:off x="9754565" y="2696666"/>
            <a:ext cx="7647950" cy="2603277"/>
          </a:xfrm>
          <a:prstGeom prst="rect">
            <a:avLst/>
          </a:prstGeom>
        </p:spPr>
        <p:txBody>
          <a:bodyPr lIns="0" tIns="0" rIns="0" bIns="0" rtlCol="0" anchor="t">
            <a:spAutoFit/>
          </a:bodyPr>
          <a:lstStyle/>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What do you know about the story of Jesus? What examples from his life and teaching do you try to follow in your life?</a:t>
            </a:r>
          </a:p>
          <a:p>
            <a:pPr marL="0" marR="0" lvl="0" indent="0" algn="l" defTabSz="914400" rtl="0" eaLnBrk="1" fontAlgn="auto" latinLnBrk="0" hangingPunct="1">
              <a:lnSpc>
                <a:spcPts val="2851"/>
              </a:lnSpc>
              <a:spcBef>
                <a:spcPts val="0"/>
              </a:spcBef>
              <a:spcAft>
                <a:spcPts val="0"/>
              </a:spcAft>
              <a:buClrTx/>
              <a:buSzTx/>
              <a:buFontTx/>
              <a:buNone/>
              <a:tabLst/>
              <a:defRPr/>
            </a:pPr>
            <a:r>
              <a:rPr kumimoji="0" lang="en-GB"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What questions do you have about faith in God? Write them down and ask a teacher you trust, school chaplain, Christian youth worker or local vicar to share their thoughts</a:t>
            </a:r>
            <a:endParaRPr kumimoji="0" lang="en-US" sz="2592" b="0" i="0" u="none" strike="noStrike" kern="1200" cap="none" spc="-64"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endParaRPr>
          </a:p>
        </p:txBody>
      </p:sp>
    </p:spTree>
    <p:extLst>
      <p:ext uri="{BB962C8B-B14F-4D97-AF65-F5344CB8AC3E}">
        <p14:creationId xmlns:p14="http://schemas.microsoft.com/office/powerpoint/2010/main" val="358219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rot="-100296">
            <a:off x="1766707" y="3137121"/>
            <a:ext cx="14754586" cy="5147588"/>
            <a:chOff x="0" y="0"/>
            <a:chExt cx="4683284" cy="1633915"/>
          </a:xfrm>
        </p:grpSpPr>
        <p:sp>
          <p:nvSpPr>
            <p:cNvPr id="3" name="Freeform 3"/>
            <p:cNvSpPr/>
            <p:nvPr/>
          </p:nvSpPr>
          <p:spPr>
            <a:xfrm>
              <a:off x="0" y="0"/>
              <a:ext cx="4683284" cy="1633915"/>
            </a:xfrm>
            <a:custGeom>
              <a:avLst/>
              <a:gdLst/>
              <a:ahLst/>
              <a:cxnLst/>
              <a:rect l="l" t="t" r="r" b="b"/>
              <a:pathLst>
                <a:path w="4683284" h="1633915">
                  <a:moveTo>
                    <a:pt x="4683284" y="23087"/>
                  </a:moveTo>
                  <a:lnTo>
                    <a:pt x="4683284" y="1610828"/>
                  </a:lnTo>
                  <a:cubicBezTo>
                    <a:pt x="4683284" y="1623578"/>
                    <a:pt x="4672948" y="1633915"/>
                    <a:pt x="4660197" y="1633915"/>
                  </a:cubicBezTo>
                  <a:lnTo>
                    <a:pt x="23087" y="1633915"/>
                  </a:lnTo>
                  <a:cubicBezTo>
                    <a:pt x="16964" y="1633915"/>
                    <a:pt x="11092" y="1631483"/>
                    <a:pt x="6762" y="1627153"/>
                  </a:cubicBezTo>
                  <a:cubicBezTo>
                    <a:pt x="2432" y="1622823"/>
                    <a:pt x="0" y="1616951"/>
                    <a:pt x="0" y="1610828"/>
                  </a:cubicBezTo>
                  <a:lnTo>
                    <a:pt x="0" y="23087"/>
                  </a:lnTo>
                  <a:cubicBezTo>
                    <a:pt x="0" y="10337"/>
                    <a:pt x="10337" y="0"/>
                    <a:pt x="23087" y="0"/>
                  </a:cubicBezTo>
                  <a:lnTo>
                    <a:pt x="4660197" y="0"/>
                  </a:lnTo>
                  <a:cubicBezTo>
                    <a:pt x="4672948" y="0"/>
                    <a:pt x="4683284" y="10337"/>
                    <a:pt x="4683284" y="23087"/>
                  </a:cubicBezTo>
                  <a:close/>
                </a:path>
              </a:pathLst>
            </a:custGeom>
            <a:solidFill>
              <a:srgbClr val="195342">
                <a:alpha val="64706"/>
              </a:srgbClr>
            </a:solidFill>
            <a:ln cap="rnd">
              <a:noFill/>
              <a:prstDash val="dash"/>
              <a:round/>
            </a:ln>
          </p:spPr>
          <p:txBody>
            <a:bodyPr/>
            <a:lstStyle/>
            <a:p>
              <a:endParaRPr lang="en-GB"/>
            </a:p>
          </p:txBody>
        </p:sp>
        <p:sp>
          <p:nvSpPr>
            <p:cNvPr id="4" name="TextBox 4"/>
            <p:cNvSpPr txBox="1"/>
            <p:nvPr/>
          </p:nvSpPr>
          <p:spPr>
            <a:xfrm>
              <a:off x="0" y="-38100"/>
              <a:ext cx="4683284" cy="167201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0296">
            <a:off x="1954110" y="3326845"/>
            <a:ext cx="14379779" cy="4768139"/>
            <a:chOff x="0" y="0"/>
            <a:chExt cx="4695009" cy="1556809"/>
          </a:xfrm>
        </p:grpSpPr>
        <p:sp>
          <p:nvSpPr>
            <p:cNvPr id="6" name="Freeform 6"/>
            <p:cNvSpPr/>
            <p:nvPr/>
          </p:nvSpPr>
          <p:spPr>
            <a:xfrm>
              <a:off x="0" y="0"/>
              <a:ext cx="4695009" cy="1556809"/>
            </a:xfrm>
            <a:custGeom>
              <a:avLst/>
              <a:gdLst/>
              <a:ahLst/>
              <a:cxnLst/>
              <a:rect l="l" t="t" r="r" b="b"/>
              <a:pathLst>
                <a:path w="4695009" h="1556809">
                  <a:moveTo>
                    <a:pt x="4695009" y="16152"/>
                  </a:moveTo>
                  <a:lnTo>
                    <a:pt x="4695009" y="1540657"/>
                  </a:lnTo>
                  <a:cubicBezTo>
                    <a:pt x="4695009" y="1549577"/>
                    <a:pt x="4687777" y="1556809"/>
                    <a:pt x="4678857" y="1556809"/>
                  </a:cubicBezTo>
                  <a:lnTo>
                    <a:pt x="16152" y="1556809"/>
                  </a:lnTo>
                  <a:cubicBezTo>
                    <a:pt x="7231" y="1556809"/>
                    <a:pt x="0" y="1549577"/>
                    <a:pt x="0" y="1540657"/>
                  </a:cubicBezTo>
                  <a:lnTo>
                    <a:pt x="0" y="16152"/>
                  </a:lnTo>
                  <a:cubicBezTo>
                    <a:pt x="0" y="7231"/>
                    <a:pt x="7231" y="0"/>
                    <a:pt x="16152" y="0"/>
                  </a:cubicBezTo>
                  <a:lnTo>
                    <a:pt x="4678857" y="0"/>
                  </a:lnTo>
                  <a:cubicBezTo>
                    <a:pt x="4687777" y="0"/>
                    <a:pt x="4695009" y="7231"/>
                    <a:pt x="4695009" y="16152"/>
                  </a:cubicBezTo>
                  <a:close/>
                </a:path>
              </a:pathLst>
            </a:custGeom>
            <a:ln w="47625" cap="rnd">
              <a:solidFill>
                <a:srgbClr val="FFFFFF">
                  <a:alpha val="64706"/>
                </a:srgbClr>
              </a:solidFill>
              <a:prstDash val="dash"/>
              <a:round/>
            </a:ln>
          </p:spPr>
          <p:txBody>
            <a:bodyPr/>
            <a:lstStyle/>
            <a:p>
              <a:endParaRPr lang="en-GB"/>
            </a:p>
          </p:txBody>
        </p:sp>
        <p:sp>
          <p:nvSpPr>
            <p:cNvPr id="7" name="TextBox 7"/>
            <p:cNvSpPr txBox="1"/>
            <p:nvPr/>
          </p:nvSpPr>
          <p:spPr>
            <a:xfrm>
              <a:off x="0" y="-38100"/>
              <a:ext cx="4695009" cy="15949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endParaRPr lang="en-GB"/>
          </a:p>
        </p:txBody>
      </p:sp>
      <p:sp>
        <p:nvSpPr>
          <p:cNvPr id="9" name="TextBox 9"/>
          <p:cNvSpPr txBox="1"/>
          <p:nvPr/>
        </p:nvSpPr>
        <p:spPr>
          <a:xfrm>
            <a:off x="6858971" y="816187"/>
            <a:ext cx="4464915" cy="1024890"/>
          </a:xfrm>
          <a:prstGeom prst="rect">
            <a:avLst/>
          </a:prstGeom>
        </p:spPr>
        <p:txBody>
          <a:bodyPr lIns="0" tIns="0" rIns="0" bIns="0" rtlCol="0" anchor="t">
            <a:spAutoFit/>
          </a:bodyPr>
          <a:lstStyle/>
          <a:p>
            <a:pPr algn="ctr">
              <a:lnSpc>
                <a:spcPts val="7920"/>
              </a:lnSpc>
            </a:pPr>
            <a:r>
              <a:rPr lang="en-US" sz="7200" b="1" spc="-179">
                <a:solidFill>
                  <a:srgbClr val="FAF9F3"/>
                </a:solidFill>
                <a:latin typeface="Century Gothic Paneuropean Heavy"/>
                <a:ea typeface="Century Gothic Paneuropean Heavy"/>
                <a:cs typeface="Century Gothic Paneuropean Heavy"/>
                <a:sym typeface="Century Gothic Paneuropean Heavy"/>
              </a:rPr>
              <a:t>Prayer</a:t>
            </a:r>
          </a:p>
        </p:txBody>
      </p:sp>
      <p:sp>
        <p:nvSpPr>
          <p:cNvPr id="10" name="TextBox 10"/>
          <p:cNvSpPr txBox="1"/>
          <p:nvPr/>
        </p:nvSpPr>
        <p:spPr>
          <a:xfrm>
            <a:off x="2518218" y="3976195"/>
            <a:ext cx="13333647" cy="3393241"/>
          </a:xfrm>
          <a:prstGeom prst="rect">
            <a:avLst/>
          </a:prstGeom>
        </p:spPr>
        <p:txBody>
          <a:bodyPr lIns="0" tIns="0" rIns="0" bIns="0" rtlCol="0" anchor="t">
            <a:spAutoFit/>
          </a:bodyPr>
          <a:lstStyle/>
          <a:p>
            <a:pPr algn="l">
              <a:lnSpc>
                <a:spcPts val="5783"/>
              </a:lnSpc>
            </a:pPr>
            <a:r>
              <a:rPr lang="en-US" sz="4131" b="1" spc="-103" dirty="0">
                <a:solidFill>
                  <a:srgbClr val="FAF9F3"/>
                </a:solidFill>
                <a:latin typeface="Century Gothic Paneuropean Bold"/>
                <a:ea typeface="Century Gothic Paneuropean Bold"/>
                <a:cs typeface="Century Gothic Paneuropean Bold"/>
                <a:sym typeface="Century Gothic Paneuropean Bold"/>
              </a:rPr>
              <a:t>Loving Lord, you lay a path before us and light our way.</a:t>
            </a:r>
          </a:p>
          <a:p>
            <a:pPr algn="l">
              <a:lnSpc>
                <a:spcPts val="5783"/>
              </a:lnSpc>
            </a:pPr>
            <a:r>
              <a:rPr lang="en-US" sz="4131" b="1" spc="-103" dirty="0">
                <a:solidFill>
                  <a:srgbClr val="FAF9F3"/>
                </a:solidFill>
                <a:latin typeface="Century Gothic Paneuropean Bold"/>
                <a:ea typeface="Century Gothic Paneuropean Bold"/>
                <a:cs typeface="Century Gothic Paneuropean Bold"/>
                <a:sym typeface="Century Gothic Paneuropean Bold"/>
              </a:rPr>
              <a:t>Help us to see where we can be light in the darkness.</a:t>
            </a:r>
          </a:p>
          <a:p>
            <a:pPr algn="l">
              <a:lnSpc>
                <a:spcPts val="5783"/>
              </a:lnSpc>
            </a:pPr>
            <a:r>
              <a:rPr lang="en-US" sz="4131" b="1" spc="-103" dirty="0">
                <a:solidFill>
                  <a:srgbClr val="FAF9F3"/>
                </a:solidFill>
                <a:latin typeface="Century Gothic Paneuropean Bold"/>
                <a:ea typeface="Century Gothic Paneuropean Bold"/>
                <a:cs typeface="Century Gothic Paneuropean Bold"/>
                <a:sym typeface="Century Gothic Paneuropean Bold"/>
              </a:rPr>
              <a:t>Lord bless us with a light filled journey through life.</a:t>
            </a:r>
          </a:p>
          <a:p>
            <a:pPr algn="l">
              <a:lnSpc>
                <a:spcPts val="4544"/>
              </a:lnSpc>
            </a:pPr>
            <a:endParaRPr lang="en-US" sz="4131" b="1" spc="-103" dirty="0">
              <a:solidFill>
                <a:srgbClr val="FAF9F3"/>
              </a:solidFill>
              <a:latin typeface="Century Gothic Paneuropean Bold"/>
              <a:ea typeface="Century Gothic Paneuropean Bold"/>
              <a:cs typeface="Century Gothic Paneuropean Bold"/>
              <a:sym typeface="Century Gothic Paneuropean Bold"/>
            </a:endParaRPr>
          </a:p>
          <a:p>
            <a:pPr algn="l">
              <a:lnSpc>
                <a:spcPts val="4544"/>
              </a:lnSpc>
            </a:pPr>
            <a:r>
              <a:rPr lang="en-US" sz="4131" b="1" spc="-103" dirty="0">
                <a:solidFill>
                  <a:srgbClr val="FAF9F3"/>
                </a:solidFill>
                <a:latin typeface="Century Gothic Paneuropean Bold"/>
                <a:ea typeface="Century Gothic Paneuropean Bold"/>
                <a:cs typeface="Century Gothic Paneuropean Bold"/>
                <a:sym typeface="Century Gothic Paneuropean Bold"/>
              </a:rPr>
              <a:t>Amen.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5000"/>
            </a:blip>
            <a:stretch>
              <a:fillRect l="-9766" t="-7702" b="-22309"/>
            </a:stretch>
          </a:blipFill>
        </p:spPr>
        <p:txBody>
          <a:bodyPr/>
          <a:lstStyle/>
          <a:p>
            <a:endParaRPr lang="en-GB"/>
          </a:p>
        </p:txBody>
      </p:sp>
      <p:grpSp>
        <p:nvGrpSpPr>
          <p:cNvPr id="3" name="Group 3"/>
          <p:cNvGrpSpPr/>
          <p:nvPr/>
        </p:nvGrpSpPr>
        <p:grpSpPr>
          <a:xfrm>
            <a:off x="245409" y="282414"/>
            <a:ext cx="17692037" cy="9638071"/>
            <a:chOff x="0" y="0"/>
            <a:chExt cx="4562348" cy="2485437"/>
          </a:xfrm>
        </p:grpSpPr>
        <p:sp>
          <p:nvSpPr>
            <p:cNvPr id="4" name="Freeform 4"/>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5" name="TextBox 5"/>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pic>
        <p:nvPicPr>
          <p:cNvPr id="8" name="Online Media 7" title="The Pilgrim Way I Official Lyric Video I Worship for Everyone x Songs for School">
            <a:hlinkClick r:id="" action="ppaction://media"/>
            <a:extLst>
              <a:ext uri="{FF2B5EF4-FFF2-40B4-BE49-F238E27FC236}">
                <a16:creationId xmlns:a16="http://schemas.microsoft.com/office/drawing/2014/main" id="{FB9A55AA-055A-0A4B-0418-964E7B3DCC05}"/>
              </a:ext>
            </a:extLst>
          </p:cNvPr>
          <p:cNvPicPr>
            <a:picLocks noRot="1" noChangeAspect="1"/>
          </p:cNvPicPr>
          <p:nvPr>
            <a:videoFile r:link="rId1"/>
          </p:nvPr>
        </p:nvPicPr>
        <p:blipFill>
          <a:blip r:embed="rId5"/>
          <a:stretch>
            <a:fillRect/>
          </a:stretch>
        </p:blipFill>
        <p:spPr>
          <a:xfrm>
            <a:off x="1437710" y="380583"/>
            <a:ext cx="15307434" cy="8648700"/>
          </a:xfrm>
          <a:prstGeom prst="rect">
            <a:avLst/>
          </a:prstGeom>
        </p:spPr>
      </p:pic>
      <p:sp>
        <p:nvSpPr>
          <p:cNvPr id="9" name="TextBox 8">
            <a:extLst>
              <a:ext uri="{FF2B5EF4-FFF2-40B4-BE49-F238E27FC236}">
                <a16:creationId xmlns:a16="http://schemas.microsoft.com/office/drawing/2014/main" id="{AC9763DD-FF66-BBE8-9B95-D556A3CD7CC4}"/>
              </a:ext>
            </a:extLst>
          </p:cNvPr>
          <p:cNvSpPr txBox="1"/>
          <p:nvPr/>
        </p:nvSpPr>
        <p:spPr>
          <a:xfrm>
            <a:off x="1219200" y="9486900"/>
            <a:ext cx="16306800" cy="369332"/>
          </a:xfrm>
          <a:prstGeom prst="rect">
            <a:avLst/>
          </a:prstGeom>
          <a:noFill/>
        </p:spPr>
        <p:txBody>
          <a:bodyPr wrap="square" rtlCol="0">
            <a:spAutoFit/>
          </a:bodyPr>
          <a:lstStyle/>
          <a:p>
            <a:r>
              <a:rPr lang="en-GB" dirty="0"/>
              <a:t>“The Pilgrim Way Official Lyric Video” Writers: Nick &amp; Becky Drake and Mark Powley. © 2025 songsforschools.com. Admin by songsolutions.org. CCLI 7275056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rot="73957">
            <a:off x="9314069" y="5643469"/>
            <a:ext cx="8172950" cy="3824917"/>
            <a:chOff x="0" y="0"/>
            <a:chExt cx="10897267" cy="5099889"/>
          </a:xfrm>
        </p:grpSpPr>
        <p:grpSp>
          <p:nvGrpSpPr>
            <p:cNvPr id="3" name="Group 3"/>
            <p:cNvGrpSpPr/>
            <p:nvPr/>
          </p:nvGrpSpPr>
          <p:grpSpPr>
            <a:xfrm>
              <a:off x="0" y="0"/>
              <a:ext cx="10897267" cy="5099889"/>
              <a:chOff x="0" y="0"/>
              <a:chExt cx="2069126" cy="968345"/>
            </a:xfrm>
          </p:grpSpPr>
          <p:sp>
            <p:nvSpPr>
              <p:cNvPr id="4" name="Freeform 4"/>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D1382F"/>
              </a:solidFill>
            </p:spPr>
            <p:txBody>
              <a:bodyPr/>
              <a:lstStyle/>
              <a:p>
                <a:endParaRPr lang="en-GB"/>
              </a:p>
            </p:txBody>
          </p:sp>
          <p:sp>
            <p:nvSpPr>
              <p:cNvPr id="5" name="TextBox 5"/>
              <p:cNvSpPr txBox="1"/>
              <p:nvPr/>
            </p:nvSpPr>
            <p:spPr>
              <a:xfrm>
                <a:off x="0" y="-38100"/>
                <a:ext cx="2069126" cy="1006445"/>
              </a:xfrm>
              <a:prstGeom prst="rect">
                <a:avLst/>
              </a:prstGeom>
            </p:spPr>
            <p:txBody>
              <a:bodyPr lIns="50800" tIns="50800" rIns="50800" bIns="50800" rtlCol="0" anchor="ctr"/>
              <a:lstStyle/>
              <a:p>
                <a:pPr algn="ctr">
                  <a:lnSpc>
                    <a:spcPts val="2660"/>
                  </a:lnSpc>
                </a:pPr>
                <a:endParaRPr/>
              </a:p>
            </p:txBody>
          </p:sp>
        </p:grpSp>
        <p:grpSp>
          <p:nvGrpSpPr>
            <p:cNvPr id="6" name="Group 6"/>
            <p:cNvGrpSpPr/>
            <p:nvPr/>
          </p:nvGrpSpPr>
          <p:grpSpPr>
            <a:xfrm>
              <a:off x="211488" y="176225"/>
              <a:ext cx="10474291" cy="4773864"/>
              <a:chOff x="0" y="0"/>
              <a:chExt cx="6102748" cy="2781461"/>
            </a:xfrm>
          </p:grpSpPr>
          <p:sp>
            <p:nvSpPr>
              <p:cNvPr id="7" name="Freeform 7"/>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endParaRPr lang="en-GB"/>
              </a:p>
            </p:txBody>
          </p:sp>
          <p:sp>
            <p:nvSpPr>
              <p:cNvPr id="8" name="TextBox 8"/>
              <p:cNvSpPr txBox="1"/>
              <p:nvPr/>
            </p:nvSpPr>
            <p:spPr>
              <a:xfrm>
                <a:off x="0" y="-38100"/>
                <a:ext cx="6102748" cy="2819561"/>
              </a:xfrm>
              <a:prstGeom prst="rect">
                <a:avLst/>
              </a:prstGeom>
            </p:spPr>
            <p:txBody>
              <a:bodyPr lIns="50800" tIns="50800" rIns="50800" bIns="50800" rtlCol="0" anchor="ctr"/>
              <a:lstStyle/>
              <a:p>
                <a:pPr algn="ctr">
                  <a:lnSpc>
                    <a:spcPts val="2660"/>
                  </a:lnSpc>
                </a:pPr>
                <a:endParaRPr/>
              </a:p>
            </p:txBody>
          </p:sp>
        </p:grpSp>
      </p:grpSp>
      <p:grpSp>
        <p:nvGrpSpPr>
          <p:cNvPr id="9" name="Group 9"/>
          <p:cNvGrpSpPr/>
          <p:nvPr/>
        </p:nvGrpSpPr>
        <p:grpSpPr>
          <a:xfrm>
            <a:off x="797122" y="5714403"/>
            <a:ext cx="8172950" cy="3824917"/>
            <a:chOff x="0" y="0"/>
            <a:chExt cx="10897267" cy="5099889"/>
          </a:xfrm>
        </p:grpSpPr>
        <p:grpSp>
          <p:nvGrpSpPr>
            <p:cNvPr id="10" name="Group 10"/>
            <p:cNvGrpSpPr/>
            <p:nvPr/>
          </p:nvGrpSpPr>
          <p:grpSpPr>
            <a:xfrm>
              <a:off x="0" y="0"/>
              <a:ext cx="10897267" cy="5099889"/>
              <a:chOff x="0" y="0"/>
              <a:chExt cx="2069126" cy="968345"/>
            </a:xfrm>
          </p:grpSpPr>
          <p:sp>
            <p:nvSpPr>
              <p:cNvPr id="11" name="Freeform 11"/>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95342"/>
              </a:solidFill>
            </p:spPr>
            <p:txBody>
              <a:bodyPr/>
              <a:lstStyle/>
              <a:p>
                <a:endParaRPr lang="en-GB"/>
              </a:p>
            </p:txBody>
          </p:sp>
          <p:sp>
            <p:nvSpPr>
              <p:cNvPr id="12" name="TextBox 12"/>
              <p:cNvSpPr txBox="1"/>
              <p:nvPr/>
            </p:nvSpPr>
            <p:spPr>
              <a:xfrm>
                <a:off x="0" y="-38100"/>
                <a:ext cx="2069126" cy="1006445"/>
              </a:xfrm>
              <a:prstGeom prst="rect">
                <a:avLst/>
              </a:prstGeom>
            </p:spPr>
            <p:txBody>
              <a:bodyPr lIns="50800" tIns="50800" rIns="50800" bIns="50800" rtlCol="0" anchor="ctr"/>
              <a:lstStyle/>
              <a:p>
                <a:pPr algn="ctr">
                  <a:lnSpc>
                    <a:spcPts val="2660"/>
                  </a:lnSpc>
                </a:pPr>
                <a:endParaRPr/>
              </a:p>
            </p:txBody>
          </p:sp>
        </p:grpSp>
        <p:grpSp>
          <p:nvGrpSpPr>
            <p:cNvPr id="13" name="Group 13"/>
            <p:cNvGrpSpPr/>
            <p:nvPr/>
          </p:nvGrpSpPr>
          <p:grpSpPr>
            <a:xfrm>
              <a:off x="211488" y="176225"/>
              <a:ext cx="10474291" cy="4773864"/>
              <a:chOff x="0" y="0"/>
              <a:chExt cx="6102748" cy="2781461"/>
            </a:xfrm>
          </p:grpSpPr>
          <p:sp>
            <p:nvSpPr>
              <p:cNvPr id="14" name="Freeform 14"/>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endParaRPr lang="en-GB"/>
              </a:p>
            </p:txBody>
          </p:sp>
          <p:sp>
            <p:nvSpPr>
              <p:cNvPr id="15" name="TextBox 15"/>
              <p:cNvSpPr txBox="1"/>
              <p:nvPr/>
            </p:nvSpPr>
            <p:spPr>
              <a:xfrm>
                <a:off x="0" y="-38100"/>
                <a:ext cx="6102748" cy="2819561"/>
              </a:xfrm>
              <a:prstGeom prst="rect">
                <a:avLst/>
              </a:prstGeom>
            </p:spPr>
            <p:txBody>
              <a:bodyPr lIns="50800" tIns="50800" rIns="50800" bIns="50800" rtlCol="0" anchor="ctr"/>
              <a:lstStyle/>
              <a:p>
                <a:pPr algn="ctr">
                  <a:lnSpc>
                    <a:spcPts val="2660"/>
                  </a:lnSpc>
                </a:pPr>
                <a:endParaRPr/>
              </a:p>
            </p:txBody>
          </p:sp>
        </p:grpSp>
      </p:grpSp>
      <p:grpSp>
        <p:nvGrpSpPr>
          <p:cNvPr id="16" name="Group 16"/>
          <p:cNvGrpSpPr/>
          <p:nvPr/>
        </p:nvGrpSpPr>
        <p:grpSpPr>
          <a:xfrm rot="68291">
            <a:off x="761655" y="1678261"/>
            <a:ext cx="8172950" cy="3824917"/>
            <a:chOff x="0" y="0"/>
            <a:chExt cx="10897267" cy="5099889"/>
          </a:xfrm>
        </p:grpSpPr>
        <p:grpSp>
          <p:nvGrpSpPr>
            <p:cNvPr id="17" name="Group 17"/>
            <p:cNvGrpSpPr/>
            <p:nvPr/>
          </p:nvGrpSpPr>
          <p:grpSpPr>
            <a:xfrm>
              <a:off x="0" y="0"/>
              <a:ext cx="10897267" cy="5099889"/>
              <a:chOff x="0" y="0"/>
              <a:chExt cx="2069126" cy="968345"/>
            </a:xfrm>
          </p:grpSpPr>
          <p:sp>
            <p:nvSpPr>
              <p:cNvPr id="18" name="Freeform 18"/>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842528"/>
              </a:solidFill>
            </p:spPr>
            <p:txBody>
              <a:bodyPr/>
              <a:lstStyle/>
              <a:p>
                <a:endParaRPr lang="en-GB"/>
              </a:p>
            </p:txBody>
          </p:sp>
          <p:sp>
            <p:nvSpPr>
              <p:cNvPr id="19" name="TextBox 19"/>
              <p:cNvSpPr txBox="1"/>
              <p:nvPr/>
            </p:nvSpPr>
            <p:spPr>
              <a:xfrm>
                <a:off x="0" y="-38100"/>
                <a:ext cx="2069126" cy="1006445"/>
              </a:xfrm>
              <a:prstGeom prst="rect">
                <a:avLst/>
              </a:prstGeom>
            </p:spPr>
            <p:txBody>
              <a:bodyPr lIns="50800" tIns="50800" rIns="50800" bIns="50800" rtlCol="0" anchor="ctr"/>
              <a:lstStyle/>
              <a:p>
                <a:pPr algn="ctr">
                  <a:lnSpc>
                    <a:spcPts val="2660"/>
                  </a:lnSpc>
                </a:pPr>
                <a:endParaRPr/>
              </a:p>
            </p:txBody>
          </p:sp>
        </p:grpSp>
        <p:grpSp>
          <p:nvGrpSpPr>
            <p:cNvPr id="20" name="Group 20"/>
            <p:cNvGrpSpPr/>
            <p:nvPr/>
          </p:nvGrpSpPr>
          <p:grpSpPr>
            <a:xfrm>
              <a:off x="211488" y="163013"/>
              <a:ext cx="10474291" cy="4773864"/>
              <a:chOff x="0" y="0"/>
              <a:chExt cx="6102748" cy="2781461"/>
            </a:xfrm>
          </p:grpSpPr>
          <p:sp>
            <p:nvSpPr>
              <p:cNvPr id="21" name="Freeform 21"/>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endParaRPr lang="en-GB"/>
              </a:p>
            </p:txBody>
          </p:sp>
          <p:sp>
            <p:nvSpPr>
              <p:cNvPr id="22" name="TextBox 22"/>
              <p:cNvSpPr txBox="1"/>
              <p:nvPr/>
            </p:nvSpPr>
            <p:spPr>
              <a:xfrm>
                <a:off x="0" y="-38100"/>
                <a:ext cx="6102748" cy="2819561"/>
              </a:xfrm>
              <a:prstGeom prst="rect">
                <a:avLst/>
              </a:prstGeom>
            </p:spPr>
            <p:txBody>
              <a:bodyPr lIns="50800" tIns="50800" rIns="50800" bIns="50800" rtlCol="0" anchor="ctr"/>
              <a:lstStyle/>
              <a:p>
                <a:pPr algn="ctr">
                  <a:lnSpc>
                    <a:spcPts val="2660"/>
                  </a:lnSpc>
                </a:pPr>
                <a:endParaRPr/>
              </a:p>
            </p:txBody>
          </p:sp>
        </p:grpSp>
      </p:grpSp>
      <p:grpSp>
        <p:nvGrpSpPr>
          <p:cNvPr id="23" name="Group 23"/>
          <p:cNvGrpSpPr/>
          <p:nvPr/>
        </p:nvGrpSpPr>
        <p:grpSpPr>
          <a:xfrm rot="-42458">
            <a:off x="9367269" y="1571860"/>
            <a:ext cx="8172950" cy="3824917"/>
            <a:chOff x="0" y="0"/>
            <a:chExt cx="10897267" cy="5099889"/>
          </a:xfrm>
        </p:grpSpPr>
        <p:grpSp>
          <p:nvGrpSpPr>
            <p:cNvPr id="24" name="Group 24"/>
            <p:cNvGrpSpPr/>
            <p:nvPr/>
          </p:nvGrpSpPr>
          <p:grpSpPr>
            <a:xfrm>
              <a:off x="0" y="0"/>
              <a:ext cx="10897267" cy="5099889"/>
              <a:chOff x="0" y="0"/>
              <a:chExt cx="2069126" cy="968345"/>
            </a:xfrm>
          </p:grpSpPr>
          <p:sp>
            <p:nvSpPr>
              <p:cNvPr id="25" name="Freeform 25"/>
              <p:cNvSpPr/>
              <p:nvPr/>
            </p:nvSpPr>
            <p:spPr>
              <a:xfrm>
                <a:off x="0" y="0"/>
                <a:ext cx="2069126" cy="968345"/>
              </a:xfrm>
              <a:custGeom>
                <a:avLst/>
                <a:gdLst/>
                <a:ahLst/>
                <a:cxnLst/>
                <a:rect l="l" t="t" r="r" b="b"/>
                <a:pathLst>
                  <a:path w="2069126" h="968345">
                    <a:moveTo>
                      <a:pt x="24558" y="0"/>
                    </a:moveTo>
                    <a:lnTo>
                      <a:pt x="2044568" y="0"/>
                    </a:lnTo>
                    <a:cubicBezTo>
                      <a:pt x="2058131" y="0"/>
                      <a:pt x="2069126" y="10995"/>
                      <a:pt x="2069126" y="24558"/>
                    </a:cubicBezTo>
                    <a:lnTo>
                      <a:pt x="2069126" y="943787"/>
                    </a:lnTo>
                    <a:cubicBezTo>
                      <a:pt x="2069126" y="957350"/>
                      <a:pt x="2058131" y="968345"/>
                      <a:pt x="2044568" y="968345"/>
                    </a:cubicBezTo>
                    <a:lnTo>
                      <a:pt x="24558" y="968345"/>
                    </a:lnTo>
                    <a:cubicBezTo>
                      <a:pt x="10995" y="968345"/>
                      <a:pt x="0" y="957350"/>
                      <a:pt x="0" y="943787"/>
                    </a:cubicBezTo>
                    <a:lnTo>
                      <a:pt x="0" y="24558"/>
                    </a:lnTo>
                    <a:cubicBezTo>
                      <a:pt x="0" y="10995"/>
                      <a:pt x="10995" y="0"/>
                      <a:pt x="24558" y="0"/>
                    </a:cubicBezTo>
                    <a:close/>
                  </a:path>
                </a:pathLst>
              </a:custGeom>
              <a:solidFill>
                <a:srgbClr val="143146"/>
              </a:solidFill>
            </p:spPr>
            <p:txBody>
              <a:bodyPr/>
              <a:lstStyle/>
              <a:p>
                <a:endParaRPr lang="en-GB"/>
              </a:p>
            </p:txBody>
          </p:sp>
          <p:sp>
            <p:nvSpPr>
              <p:cNvPr id="26" name="TextBox 26"/>
              <p:cNvSpPr txBox="1"/>
              <p:nvPr/>
            </p:nvSpPr>
            <p:spPr>
              <a:xfrm>
                <a:off x="0" y="-38100"/>
                <a:ext cx="2069126" cy="1006445"/>
              </a:xfrm>
              <a:prstGeom prst="rect">
                <a:avLst/>
              </a:prstGeom>
            </p:spPr>
            <p:txBody>
              <a:bodyPr lIns="50800" tIns="50800" rIns="50800" bIns="50800" rtlCol="0" anchor="ctr"/>
              <a:lstStyle/>
              <a:p>
                <a:pPr algn="ctr">
                  <a:lnSpc>
                    <a:spcPts val="2660"/>
                  </a:lnSpc>
                </a:pPr>
                <a:endParaRPr/>
              </a:p>
            </p:txBody>
          </p:sp>
        </p:grpSp>
        <p:grpSp>
          <p:nvGrpSpPr>
            <p:cNvPr id="27" name="Group 27"/>
            <p:cNvGrpSpPr/>
            <p:nvPr/>
          </p:nvGrpSpPr>
          <p:grpSpPr>
            <a:xfrm>
              <a:off x="211488" y="163013"/>
              <a:ext cx="10474291" cy="4773864"/>
              <a:chOff x="0" y="0"/>
              <a:chExt cx="6102748" cy="2781461"/>
            </a:xfrm>
          </p:grpSpPr>
          <p:sp>
            <p:nvSpPr>
              <p:cNvPr id="28" name="Freeform 28"/>
              <p:cNvSpPr/>
              <p:nvPr/>
            </p:nvSpPr>
            <p:spPr>
              <a:xfrm>
                <a:off x="0" y="0"/>
                <a:ext cx="6102748" cy="2781461"/>
              </a:xfrm>
              <a:custGeom>
                <a:avLst/>
                <a:gdLst/>
                <a:ahLst/>
                <a:cxnLst/>
                <a:rect l="l" t="t" r="r" b="b"/>
                <a:pathLst>
                  <a:path w="6102748" h="2781461">
                    <a:moveTo>
                      <a:pt x="6102748" y="17033"/>
                    </a:moveTo>
                    <a:lnTo>
                      <a:pt x="6102748" y="2764428"/>
                    </a:lnTo>
                    <a:cubicBezTo>
                      <a:pt x="6102748" y="2773835"/>
                      <a:pt x="6095123" y="2781461"/>
                      <a:pt x="6085715" y="2781461"/>
                    </a:cubicBezTo>
                    <a:lnTo>
                      <a:pt x="17033" y="2781461"/>
                    </a:lnTo>
                    <a:cubicBezTo>
                      <a:pt x="12516" y="2781461"/>
                      <a:pt x="8183" y="2779667"/>
                      <a:pt x="4989" y="2776472"/>
                    </a:cubicBezTo>
                    <a:cubicBezTo>
                      <a:pt x="1795" y="2773278"/>
                      <a:pt x="0" y="2768946"/>
                      <a:pt x="0" y="2764428"/>
                    </a:cubicBezTo>
                    <a:lnTo>
                      <a:pt x="0" y="17033"/>
                    </a:lnTo>
                    <a:cubicBezTo>
                      <a:pt x="0" y="12516"/>
                      <a:pt x="1795" y="8183"/>
                      <a:pt x="4989" y="4989"/>
                    </a:cubicBezTo>
                    <a:cubicBezTo>
                      <a:pt x="8183" y="1795"/>
                      <a:pt x="12516" y="0"/>
                      <a:pt x="17033" y="0"/>
                    </a:cubicBezTo>
                    <a:lnTo>
                      <a:pt x="6085715" y="0"/>
                    </a:lnTo>
                    <a:cubicBezTo>
                      <a:pt x="6090233" y="0"/>
                      <a:pt x="6094565" y="1795"/>
                      <a:pt x="6097760" y="4989"/>
                    </a:cubicBezTo>
                    <a:cubicBezTo>
                      <a:pt x="6100954" y="8183"/>
                      <a:pt x="6102748" y="12516"/>
                      <a:pt x="6102748" y="17033"/>
                    </a:cubicBezTo>
                    <a:close/>
                  </a:path>
                </a:pathLst>
              </a:custGeom>
              <a:ln w="38100" cap="sq">
                <a:solidFill>
                  <a:srgbClr val="FFFFFF">
                    <a:alpha val="64706"/>
                  </a:srgbClr>
                </a:solidFill>
                <a:prstDash val="dash"/>
                <a:miter/>
              </a:ln>
            </p:spPr>
            <p:txBody>
              <a:bodyPr/>
              <a:lstStyle/>
              <a:p>
                <a:endParaRPr lang="en-GB"/>
              </a:p>
            </p:txBody>
          </p:sp>
          <p:sp>
            <p:nvSpPr>
              <p:cNvPr id="29" name="TextBox 29"/>
              <p:cNvSpPr txBox="1"/>
              <p:nvPr/>
            </p:nvSpPr>
            <p:spPr>
              <a:xfrm>
                <a:off x="0" y="-38100"/>
                <a:ext cx="6102748" cy="2819561"/>
              </a:xfrm>
              <a:prstGeom prst="rect">
                <a:avLst/>
              </a:prstGeom>
            </p:spPr>
            <p:txBody>
              <a:bodyPr lIns="50800" tIns="50800" rIns="50800" bIns="50800" rtlCol="0" anchor="ctr"/>
              <a:lstStyle/>
              <a:p>
                <a:pPr algn="ctr">
                  <a:lnSpc>
                    <a:spcPts val="2660"/>
                  </a:lnSpc>
                </a:pPr>
                <a:endParaRPr/>
              </a:p>
            </p:txBody>
          </p:sp>
        </p:grpSp>
      </p:grpSp>
      <p:sp>
        <p:nvSpPr>
          <p:cNvPr id="30" name="Freeform 30"/>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endParaRPr lang="en-GB"/>
          </a:p>
        </p:txBody>
      </p:sp>
      <p:sp>
        <p:nvSpPr>
          <p:cNvPr id="31" name="TextBox 31"/>
          <p:cNvSpPr txBox="1"/>
          <p:nvPr/>
        </p:nvSpPr>
        <p:spPr>
          <a:xfrm>
            <a:off x="6622409" y="481296"/>
            <a:ext cx="5431024" cy="711659"/>
          </a:xfrm>
          <a:prstGeom prst="rect">
            <a:avLst/>
          </a:prstGeom>
        </p:spPr>
        <p:txBody>
          <a:bodyPr lIns="0" tIns="0" rIns="0" bIns="0" rtlCol="0" anchor="t">
            <a:spAutoFit/>
          </a:bodyPr>
          <a:lstStyle/>
          <a:p>
            <a:pPr algn="l">
              <a:lnSpc>
                <a:spcPts val="5539"/>
              </a:lnSpc>
            </a:pPr>
            <a:r>
              <a:rPr lang="en-US" sz="5036" b="1" spc="-125">
                <a:solidFill>
                  <a:srgbClr val="FAF9F3"/>
                </a:solidFill>
                <a:latin typeface="Century Gothic Paneuropean Heavy"/>
                <a:ea typeface="Century Gothic Paneuropean Heavy"/>
                <a:cs typeface="Century Gothic Paneuropean Heavy"/>
                <a:sym typeface="Century Gothic Paneuropean Heavy"/>
              </a:rPr>
              <a:t>Further Activities:</a:t>
            </a:r>
          </a:p>
        </p:txBody>
      </p:sp>
      <p:sp>
        <p:nvSpPr>
          <p:cNvPr id="32" name="TextBox 32"/>
          <p:cNvSpPr txBox="1"/>
          <p:nvPr/>
        </p:nvSpPr>
        <p:spPr>
          <a:xfrm>
            <a:off x="9834533" y="1953924"/>
            <a:ext cx="2784632" cy="692035"/>
          </a:xfrm>
          <a:prstGeom prst="rect">
            <a:avLst/>
          </a:prstGeom>
        </p:spPr>
        <p:txBody>
          <a:bodyPr lIns="0" tIns="0" rIns="0" bIns="0" rtlCol="0" anchor="t">
            <a:spAutoFit/>
          </a:bodyPr>
          <a:lstStyle/>
          <a:p>
            <a:pPr algn="l">
              <a:lnSpc>
                <a:spcPts val="5413"/>
              </a:lnSpc>
            </a:pPr>
            <a:r>
              <a:rPr lang="en-US" sz="4921" b="1" spc="-123">
                <a:solidFill>
                  <a:srgbClr val="FAF9F3"/>
                </a:solidFill>
                <a:latin typeface="Century Gothic Paneuropean Bold"/>
                <a:ea typeface="Century Gothic Paneuropean Bold"/>
                <a:cs typeface="Century Gothic Paneuropean Bold"/>
                <a:sym typeface="Century Gothic Paneuropean Bold"/>
              </a:rPr>
              <a:t>Reflect</a:t>
            </a:r>
          </a:p>
        </p:txBody>
      </p:sp>
      <p:sp>
        <p:nvSpPr>
          <p:cNvPr id="33" name="TextBox 33"/>
          <p:cNvSpPr txBox="1"/>
          <p:nvPr/>
        </p:nvSpPr>
        <p:spPr>
          <a:xfrm>
            <a:off x="1128039" y="6017240"/>
            <a:ext cx="2784632" cy="692035"/>
          </a:xfrm>
          <a:prstGeom prst="rect">
            <a:avLst/>
          </a:prstGeom>
        </p:spPr>
        <p:txBody>
          <a:bodyPr lIns="0" tIns="0" rIns="0" bIns="0" rtlCol="0" anchor="t">
            <a:spAutoFit/>
          </a:bodyPr>
          <a:lstStyle/>
          <a:p>
            <a:pPr algn="l">
              <a:lnSpc>
                <a:spcPts val="5413"/>
              </a:lnSpc>
            </a:pPr>
            <a:r>
              <a:rPr lang="en-US" sz="4921" b="1" spc="-123">
                <a:solidFill>
                  <a:srgbClr val="FAF9F3"/>
                </a:solidFill>
                <a:latin typeface="Century Gothic Paneuropean Bold"/>
                <a:ea typeface="Century Gothic Paneuropean Bold"/>
                <a:cs typeface="Century Gothic Paneuropean Bold"/>
                <a:sym typeface="Century Gothic Paneuropean Bold"/>
              </a:rPr>
              <a:t>Create</a:t>
            </a:r>
          </a:p>
        </p:txBody>
      </p:sp>
      <p:sp>
        <p:nvSpPr>
          <p:cNvPr id="34" name="TextBox 34"/>
          <p:cNvSpPr txBox="1"/>
          <p:nvPr/>
        </p:nvSpPr>
        <p:spPr>
          <a:xfrm>
            <a:off x="9834533" y="6017240"/>
            <a:ext cx="2784632" cy="692035"/>
          </a:xfrm>
          <a:prstGeom prst="rect">
            <a:avLst/>
          </a:prstGeom>
        </p:spPr>
        <p:txBody>
          <a:bodyPr lIns="0" tIns="0" rIns="0" bIns="0" rtlCol="0" anchor="t">
            <a:spAutoFit/>
          </a:bodyPr>
          <a:lstStyle/>
          <a:p>
            <a:pPr algn="l">
              <a:lnSpc>
                <a:spcPts val="5413"/>
              </a:lnSpc>
            </a:pPr>
            <a:r>
              <a:rPr lang="en-US" sz="4921" b="1" spc="-123">
                <a:solidFill>
                  <a:srgbClr val="FAF9F3"/>
                </a:solidFill>
                <a:latin typeface="Century Gothic Paneuropean Bold"/>
                <a:ea typeface="Century Gothic Paneuropean Bold"/>
                <a:cs typeface="Century Gothic Paneuropean Bold"/>
                <a:sym typeface="Century Gothic Paneuropean Bold"/>
              </a:rPr>
              <a:t>Act</a:t>
            </a:r>
          </a:p>
        </p:txBody>
      </p:sp>
      <p:sp>
        <p:nvSpPr>
          <p:cNvPr id="35" name="TextBox 35"/>
          <p:cNvSpPr txBox="1"/>
          <p:nvPr/>
        </p:nvSpPr>
        <p:spPr>
          <a:xfrm>
            <a:off x="1128039" y="1953924"/>
            <a:ext cx="3230935" cy="692035"/>
          </a:xfrm>
          <a:prstGeom prst="rect">
            <a:avLst/>
          </a:prstGeom>
        </p:spPr>
        <p:txBody>
          <a:bodyPr lIns="0" tIns="0" rIns="0" bIns="0" rtlCol="0" anchor="t">
            <a:spAutoFit/>
          </a:bodyPr>
          <a:lstStyle/>
          <a:p>
            <a:pPr algn="l">
              <a:lnSpc>
                <a:spcPts val="5413"/>
              </a:lnSpc>
            </a:pPr>
            <a:r>
              <a:rPr lang="en-US" sz="4921" b="1" spc="-123" dirty="0">
                <a:solidFill>
                  <a:srgbClr val="FAF9F3"/>
                </a:solidFill>
                <a:latin typeface="Century Gothic Paneuropean Bold"/>
                <a:ea typeface="Century Gothic Paneuropean Bold"/>
                <a:cs typeface="Century Gothic Paneuropean Bold"/>
                <a:sym typeface="Century Gothic Paneuropean Bold"/>
              </a:rPr>
              <a:t>Discover</a:t>
            </a:r>
          </a:p>
        </p:txBody>
      </p:sp>
      <p:sp>
        <p:nvSpPr>
          <p:cNvPr id="36" name="TextBox 36"/>
          <p:cNvSpPr txBox="1"/>
          <p:nvPr/>
        </p:nvSpPr>
        <p:spPr>
          <a:xfrm>
            <a:off x="1128039" y="3140910"/>
            <a:ext cx="7647950" cy="1787787"/>
          </a:xfrm>
          <a:prstGeom prst="rect">
            <a:avLst/>
          </a:prstGeom>
        </p:spPr>
        <p:txBody>
          <a:bodyPr lIns="0" tIns="0" rIns="0" bIns="0" rtlCol="0" anchor="t">
            <a:spAutoFit/>
          </a:bodyPr>
          <a:lstStyle/>
          <a:p>
            <a:pPr algn="l">
              <a:lnSpc>
                <a:spcPts val="2851"/>
              </a:lnSpc>
            </a:pPr>
            <a:r>
              <a:rPr lang="en-US" sz="2592" spc="-64" dirty="0">
                <a:solidFill>
                  <a:srgbClr val="FAF9F3"/>
                </a:solidFill>
                <a:latin typeface="Century Gothic Paneuropean"/>
                <a:ea typeface="Century Gothic Paneuropean"/>
                <a:cs typeface="Century Gothic Paneuropean"/>
                <a:sym typeface="Century Gothic Paneuropean"/>
              </a:rPr>
              <a:t>Research the story of ‘The Lady of the Lamp’.</a:t>
            </a:r>
          </a:p>
          <a:p>
            <a:pPr algn="l">
              <a:lnSpc>
                <a:spcPts val="2851"/>
              </a:lnSpc>
            </a:pPr>
            <a:endParaRPr lang="en-US" sz="2592" spc="-64" dirty="0">
              <a:solidFill>
                <a:srgbClr val="FAF9F3"/>
              </a:solidFill>
              <a:latin typeface="Century Gothic Paneuropean"/>
              <a:ea typeface="Century Gothic Paneuropean"/>
              <a:cs typeface="Century Gothic Paneuropean"/>
              <a:sym typeface="Century Gothic Paneuropean"/>
            </a:endParaRPr>
          </a:p>
          <a:p>
            <a:pPr algn="l">
              <a:lnSpc>
                <a:spcPts val="2851"/>
              </a:lnSpc>
            </a:pPr>
            <a:r>
              <a:rPr lang="en-US" sz="2592" spc="-64" dirty="0">
                <a:solidFill>
                  <a:srgbClr val="FAF9F3"/>
                </a:solidFill>
                <a:latin typeface="Century Gothic Paneuropean"/>
                <a:ea typeface="Century Gothic Paneuropean"/>
                <a:cs typeface="Century Gothic Paneuropean"/>
                <a:sym typeface="Century Gothic Paneuropean"/>
              </a:rPr>
              <a:t>How did she bring light into the darkness of war?</a:t>
            </a:r>
          </a:p>
          <a:p>
            <a:pPr algn="l">
              <a:lnSpc>
                <a:spcPts val="2851"/>
              </a:lnSpc>
            </a:pPr>
            <a:endParaRPr lang="en-US" sz="2592" spc="-64" dirty="0">
              <a:solidFill>
                <a:srgbClr val="FAF9F3"/>
              </a:solidFill>
              <a:latin typeface="Century Gothic Paneuropean"/>
              <a:ea typeface="Century Gothic Paneuropean"/>
              <a:cs typeface="Century Gothic Paneuropean"/>
              <a:sym typeface="Century Gothic Paneuropean"/>
            </a:endParaRPr>
          </a:p>
          <a:p>
            <a:pPr algn="l">
              <a:lnSpc>
                <a:spcPts val="2851"/>
              </a:lnSpc>
            </a:pPr>
            <a:r>
              <a:rPr lang="en-US" sz="2592" spc="-64" dirty="0">
                <a:solidFill>
                  <a:srgbClr val="FAF9F3"/>
                </a:solidFill>
                <a:latin typeface="Century Gothic Paneuropean"/>
                <a:ea typeface="Century Gothic Paneuropean"/>
                <a:cs typeface="Century Gothic Paneuropean"/>
                <a:sym typeface="Century Gothic Paneuropean"/>
              </a:rPr>
              <a:t>What can you learn from her example?</a:t>
            </a:r>
          </a:p>
        </p:txBody>
      </p:sp>
      <p:sp>
        <p:nvSpPr>
          <p:cNvPr id="37" name="TextBox 37"/>
          <p:cNvSpPr txBox="1"/>
          <p:nvPr/>
        </p:nvSpPr>
        <p:spPr>
          <a:xfrm>
            <a:off x="1128039" y="6920480"/>
            <a:ext cx="7439970" cy="2144474"/>
          </a:xfrm>
          <a:prstGeom prst="rect">
            <a:avLst/>
          </a:prstGeom>
        </p:spPr>
        <p:txBody>
          <a:bodyPr lIns="0" tIns="0" rIns="0" bIns="0" rtlCol="0" anchor="t">
            <a:spAutoFit/>
          </a:bodyPr>
          <a:lstStyle/>
          <a:p>
            <a:pPr algn="l">
              <a:lnSpc>
                <a:spcPts val="2851"/>
              </a:lnSpc>
            </a:pPr>
            <a:r>
              <a:rPr lang="en-US" sz="2592" spc="-64">
                <a:solidFill>
                  <a:srgbClr val="FAF9F3"/>
                </a:solidFill>
                <a:latin typeface="Century Gothic Paneuropean"/>
                <a:ea typeface="Century Gothic Paneuropean"/>
                <a:cs typeface="Century Gothic Paneuropean"/>
                <a:sym typeface="Century Gothic Paneuropean"/>
              </a:rPr>
              <a:t>Make your own lamp. Use coloured film for the windows and place an LED tealight inside to let the light shine out.</a:t>
            </a:r>
          </a:p>
          <a:p>
            <a:pPr algn="l">
              <a:lnSpc>
                <a:spcPts val="2851"/>
              </a:lnSpc>
            </a:pPr>
            <a:endParaRPr lang="en-US" sz="2592" spc="-64">
              <a:solidFill>
                <a:srgbClr val="FAF9F3"/>
              </a:solidFill>
              <a:latin typeface="Century Gothic Paneuropean"/>
              <a:ea typeface="Century Gothic Paneuropean"/>
              <a:cs typeface="Century Gothic Paneuropean"/>
              <a:sym typeface="Century Gothic Paneuropean"/>
            </a:endParaRPr>
          </a:p>
          <a:p>
            <a:pPr algn="l">
              <a:lnSpc>
                <a:spcPts val="2851"/>
              </a:lnSpc>
            </a:pPr>
            <a:r>
              <a:rPr lang="en-US" sz="2592" spc="-64">
                <a:solidFill>
                  <a:srgbClr val="FAF9F3"/>
                </a:solidFill>
                <a:latin typeface="Century Gothic Paneuropean"/>
                <a:ea typeface="Century Gothic Paneuropean"/>
                <a:cs typeface="Century Gothic Paneuropean"/>
                <a:sym typeface="Century Gothic Paneuropean"/>
              </a:rPr>
              <a:t>On the outside write character virtues that a person needs to bring light in a dark place.</a:t>
            </a:r>
          </a:p>
        </p:txBody>
      </p:sp>
      <p:sp>
        <p:nvSpPr>
          <p:cNvPr id="38" name="TextBox 38"/>
          <p:cNvSpPr txBox="1"/>
          <p:nvPr/>
        </p:nvSpPr>
        <p:spPr>
          <a:xfrm>
            <a:off x="9834533" y="6920480"/>
            <a:ext cx="7439970" cy="1859483"/>
          </a:xfrm>
          <a:prstGeom prst="rect">
            <a:avLst/>
          </a:prstGeom>
        </p:spPr>
        <p:txBody>
          <a:bodyPr lIns="0" tIns="0" rIns="0" bIns="0" rtlCol="0" anchor="t">
            <a:spAutoFit/>
          </a:bodyPr>
          <a:lstStyle/>
          <a:p>
            <a:pPr algn="l">
              <a:lnSpc>
                <a:spcPts val="2851"/>
              </a:lnSpc>
            </a:pPr>
            <a:r>
              <a:rPr lang="en-US" sz="2592" spc="-64" dirty="0">
                <a:solidFill>
                  <a:srgbClr val="FAF9F3"/>
                </a:solidFill>
                <a:latin typeface="Century Gothic Paneuropean"/>
                <a:ea typeface="Century Gothic Paneuropean"/>
                <a:cs typeface="Century Gothic Paneuropean"/>
                <a:sym typeface="Century Gothic Paneuropean"/>
              </a:rPr>
              <a:t>Who has been an important light in your life? How could you say thank you to them?</a:t>
            </a:r>
          </a:p>
          <a:p>
            <a:pPr algn="l">
              <a:lnSpc>
                <a:spcPts val="2851"/>
              </a:lnSpc>
            </a:pPr>
            <a:endParaRPr lang="en-US" sz="2592" spc="-64" dirty="0">
              <a:solidFill>
                <a:srgbClr val="FAF9F3"/>
              </a:solidFill>
              <a:latin typeface="Century Gothic Paneuropean"/>
              <a:ea typeface="Century Gothic Paneuropean"/>
              <a:cs typeface="Century Gothic Paneuropean"/>
              <a:sym typeface="Century Gothic Paneuropean"/>
            </a:endParaRPr>
          </a:p>
          <a:p>
            <a:pPr algn="l">
              <a:lnSpc>
                <a:spcPts val="2851"/>
              </a:lnSpc>
            </a:pPr>
            <a:r>
              <a:rPr lang="en-US" sz="2592" spc="-64" dirty="0">
                <a:solidFill>
                  <a:srgbClr val="FAF9F3"/>
                </a:solidFill>
                <a:latin typeface="Century Gothic Paneuropean"/>
                <a:ea typeface="Century Gothic Paneuropean"/>
                <a:cs typeface="Century Gothic Paneuropean"/>
                <a:sym typeface="Century Gothic Paneuropean"/>
              </a:rPr>
              <a:t>Where can you be a light for others and show kindness?</a:t>
            </a:r>
          </a:p>
        </p:txBody>
      </p:sp>
      <p:sp>
        <p:nvSpPr>
          <p:cNvPr id="39" name="TextBox 39"/>
          <p:cNvSpPr txBox="1"/>
          <p:nvPr/>
        </p:nvSpPr>
        <p:spPr>
          <a:xfrm>
            <a:off x="9834533" y="3140910"/>
            <a:ext cx="7647950" cy="1431100"/>
          </a:xfrm>
          <a:prstGeom prst="rect">
            <a:avLst/>
          </a:prstGeom>
        </p:spPr>
        <p:txBody>
          <a:bodyPr lIns="0" tIns="0" rIns="0" bIns="0" rtlCol="0" anchor="t">
            <a:spAutoFit/>
          </a:bodyPr>
          <a:lstStyle/>
          <a:p>
            <a:pPr algn="l">
              <a:lnSpc>
                <a:spcPts val="2851"/>
              </a:lnSpc>
            </a:pPr>
            <a:r>
              <a:rPr lang="en-US" sz="2592" spc="-64">
                <a:solidFill>
                  <a:srgbClr val="FAF9F3"/>
                </a:solidFill>
                <a:latin typeface="Century Gothic Paneuropean"/>
                <a:ea typeface="Century Gothic Paneuropean"/>
                <a:cs typeface="Century Gothic Paneuropean"/>
                <a:sym typeface="Century Gothic Paneuropean"/>
              </a:rPr>
              <a:t>Try a finger labyrinth journey. </a:t>
            </a:r>
          </a:p>
          <a:p>
            <a:pPr algn="l">
              <a:lnSpc>
                <a:spcPts val="2851"/>
              </a:lnSpc>
            </a:pPr>
            <a:endParaRPr lang="en-US" sz="2592" spc="-64">
              <a:solidFill>
                <a:srgbClr val="FAF9F3"/>
              </a:solidFill>
              <a:latin typeface="Century Gothic Paneuropean"/>
              <a:ea typeface="Century Gothic Paneuropean"/>
              <a:cs typeface="Century Gothic Paneuropean"/>
              <a:sym typeface="Century Gothic Paneuropean"/>
            </a:endParaRPr>
          </a:p>
          <a:p>
            <a:pPr algn="l">
              <a:lnSpc>
                <a:spcPts val="2851"/>
              </a:lnSpc>
            </a:pPr>
            <a:r>
              <a:rPr lang="en-US" sz="2592" spc="-64">
                <a:solidFill>
                  <a:srgbClr val="FAF9F3"/>
                </a:solidFill>
                <a:latin typeface="Century Gothic Paneuropean"/>
                <a:ea typeface="Century Gothic Paneuropean"/>
                <a:cs typeface="Century Gothic Paneuropean"/>
                <a:sym typeface="Century Gothic Paneuropean"/>
              </a:rPr>
              <a:t>Use this as a time to think, reflect or to pray</a:t>
            </a:r>
          </a:p>
          <a:p>
            <a:pPr algn="l">
              <a:lnSpc>
                <a:spcPts val="2851"/>
              </a:lnSpc>
            </a:pPr>
            <a:r>
              <a:rPr lang="en-US" sz="2592" spc="-64">
                <a:solidFill>
                  <a:srgbClr val="FAF9F3"/>
                </a:solidFill>
                <a:latin typeface="Century Gothic Paneuropean"/>
                <a:ea typeface="Century Gothic Paneuropean"/>
                <a:cs typeface="Century Gothic Paneuropean"/>
                <a:sym typeface="Century Gothic Paneuropean"/>
              </a:rPr>
              <a:t>about bringing light to the world.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p:cNvGrpSpPr/>
        <p:nvPr/>
      </p:nvGrpSpPr>
      <p:grpSpPr>
        <a:xfrm>
          <a:off x="0" y="0"/>
          <a:ext cx="0" cy="0"/>
          <a:chOff x="0" y="0"/>
          <a:chExt cx="0" cy="0"/>
        </a:xfrm>
      </p:grpSpPr>
      <p:grpSp>
        <p:nvGrpSpPr>
          <p:cNvPr id="2" name="Group 2"/>
          <p:cNvGrpSpPr/>
          <p:nvPr/>
        </p:nvGrpSpPr>
        <p:grpSpPr>
          <a:xfrm>
            <a:off x="245409" y="282414"/>
            <a:ext cx="17692037" cy="9638071"/>
            <a:chOff x="0" y="0"/>
            <a:chExt cx="4562348" cy="2485437"/>
          </a:xfrm>
        </p:grpSpPr>
        <p:sp>
          <p:nvSpPr>
            <p:cNvPr id="3" name="Freeform 3"/>
            <p:cNvSpPr/>
            <p:nvPr/>
          </p:nvSpPr>
          <p:spPr>
            <a:xfrm>
              <a:off x="0" y="0"/>
              <a:ext cx="4562348" cy="2485437"/>
            </a:xfrm>
            <a:custGeom>
              <a:avLst/>
              <a:gdLst/>
              <a:ahLst/>
              <a:cxnLst/>
              <a:rect l="l" t="t" r="r" b="b"/>
              <a:pathLst>
                <a:path w="4562348" h="2485437">
                  <a:moveTo>
                    <a:pt x="4562348" y="13128"/>
                  </a:moveTo>
                  <a:lnTo>
                    <a:pt x="4562348" y="2472310"/>
                  </a:lnTo>
                  <a:cubicBezTo>
                    <a:pt x="4562348" y="2475791"/>
                    <a:pt x="4560965" y="2479130"/>
                    <a:pt x="4558503" y="2481592"/>
                  </a:cubicBezTo>
                  <a:cubicBezTo>
                    <a:pt x="4556041" y="2484054"/>
                    <a:pt x="4552702" y="2485437"/>
                    <a:pt x="4549220" y="2485437"/>
                  </a:cubicBezTo>
                  <a:lnTo>
                    <a:pt x="13128" y="2485437"/>
                  </a:lnTo>
                  <a:cubicBezTo>
                    <a:pt x="9646" y="2485437"/>
                    <a:pt x="6307" y="2484054"/>
                    <a:pt x="3845" y="2481592"/>
                  </a:cubicBezTo>
                  <a:cubicBezTo>
                    <a:pt x="1383" y="2479130"/>
                    <a:pt x="0" y="2475791"/>
                    <a:pt x="0" y="2472310"/>
                  </a:cubicBezTo>
                  <a:lnTo>
                    <a:pt x="0" y="13128"/>
                  </a:lnTo>
                  <a:cubicBezTo>
                    <a:pt x="0" y="5878"/>
                    <a:pt x="5878" y="0"/>
                    <a:pt x="13128" y="0"/>
                  </a:cubicBezTo>
                  <a:lnTo>
                    <a:pt x="4549220" y="0"/>
                  </a:lnTo>
                  <a:cubicBezTo>
                    <a:pt x="4556470" y="0"/>
                    <a:pt x="4562348" y="5878"/>
                    <a:pt x="4562348" y="13128"/>
                  </a:cubicBezTo>
                  <a:close/>
                </a:path>
              </a:pathLst>
            </a:custGeom>
            <a:ln w="47625" cap="rnd">
              <a:solidFill>
                <a:srgbClr val="FFFFFF">
                  <a:alpha val="64706"/>
                </a:srgbClr>
              </a:solidFill>
              <a:prstDash val="dash"/>
              <a:round/>
            </a:ln>
          </p:spPr>
          <p:txBody>
            <a:bodyPr/>
            <a:lstStyle/>
            <a:p>
              <a:endParaRPr lang="en-GB"/>
            </a:p>
          </p:txBody>
        </p:sp>
        <p:sp>
          <p:nvSpPr>
            <p:cNvPr id="4" name="TextBox 4"/>
            <p:cNvSpPr txBox="1"/>
            <p:nvPr/>
          </p:nvSpPr>
          <p:spPr>
            <a:xfrm>
              <a:off x="0" y="-38100"/>
              <a:ext cx="4562348" cy="25235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32866" y="1545580"/>
            <a:ext cx="6740009" cy="8533067"/>
          </a:xfrm>
          <a:custGeom>
            <a:avLst/>
            <a:gdLst/>
            <a:ahLst/>
            <a:cxnLst/>
            <a:rect l="l" t="t" r="r" b="b"/>
            <a:pathLst>
              <a:path w="6740009" h="8533067">
                <a:moveTo>
                  <a:pt x="0" y="0"/>
                </a:moveTo>
                <a:lnTo>
                  <a:pt x="6740009" y="0"/>
                </a:lnTo>
                <a:lnTo>
                  <a:pt x="6740009" y="8533067"/>
                </a:lnTo>
                <a:lnTo>
                  <a:pt x="0" y="8533067"/>
                </a:lnTo>
                <a:lnTo>
                  <a:pt x="0" y="0"/>
                </a:lnTo>
                <a:close/>
              </a:path>
            </a:pathLst>
          </a:custGeom>
          <a:blipFill>
            <a:blip r:embed="rId2">
              <a:alphaModFix amt="20999"/>
            </a:blip>
            <a:stretch>
              <a:fillRect l="-2223" r="-2223"/>
            </a:stretch>
          </a:blipFill>
        </p:spPr>
        <p:txBody>
          <a:bodyPr/>
          <a:lstStyle/>
          <a:p>
            <a:endParaRPr lang="en-GB"/>
          </a:p>
        </p:txBody>
      </p:sp>
      <p:grpSp>
        <p:nvGrpSpPr>
          <p:cNvPr id="6" name="Group 6"/>
          <p:cNvGrpSpPr/>
          <p:nvPr/>
        </p:nvGrpSpPr>
        <p:grpSpPr>
          <a:xfrm>
            <a:off x="11032866" y="1028700"/>
            <a:ext cx="6064296" cy="8229600"/>
            <a:chOff x="0" y="0"/>
            <a:chExt cx="1597181" cy="2167467"/>
          </a:xfrm>
        </p:grpSpPr>
        <p:sp>
          <p:nvSpPr>
            <p:cNvPr id="7" name="Freeform 7"/>
            <p:cNvSpPr/>
            <p:nvPr/>
          </p:nvSpPr>
          <p:spPr>
            <a:xfrm>
              <a:off x="0" y="0"/>
              <a:ext cx="1597181" cy="2167467"/>
            </a:xfrm>
            <a:custGeom>
              <a:avLst/>
              <a:gdLst/>
              <a:ahLst/>
              <a:cxnLst/>
              <a:rect l="l" t="t" r="r" b="b"/>
              <a:pathLst>
                <a:path w="1597181" h="2167467">
                  <a:moveTo>
                    <a:pt x="34469" y="0"/>
                  </a:moveTo>
                  <a:lnTo>
                    <a:pt x="1562712" y="0"/>
                  </a:lnTo>
                  <a:cubicBezTo>
                    <a:pt x="1571853" y="0"/>
                    <a:pt x="1580621" y="3632"/>
                    <a:pt x="1587085" y="10096"/>
                  </a:cubicBezTo>
                  <a:cubicBezTo>
                    <a:pt x="1593549" y="16560"/>
                    <a:pt x="1597181" y="25327"/>
                    <a:pt x="1597181" y="34469"/>
                  </a:cubicBezTo>
                  <a:lnTo>
                    <a:pt x="1597181" y="2132998"/>
                  </a:lnTo>
                  <a:cubicBezTo>
                    <a:pt x="1597181" y="2152034"/>
                    <a:pt x="1581749" y="2167467"/>
                    <a:pt x="1562712" y="2167467"/>
                  </a:cubicBezTo>
                  <a:lnTo>
                    <a:pt x="34469" y="2167467"/>
                  </a:lnTo>
                  <a:cubicBezTo>
                    <a:pt x="15432" y="2167467"/>
                    <a:pt x="0" y="2152034"/>
                    <a:pt x="0" y="2132998"/>
                  </a:cubicBezTo>
                  <a:lnTo>
                    <a:pt x="0" y="34469"/>
                  </a:lnTo>
                  <a:cubicBezTo>
                    <a:pt x="0" y="15432"/>
                    <a:pt x="15432" y="0"/>
                    <a:pt x="34469" y="0"/>
                  </a:cubicBezTo>
                  <a:close/>
                </a:path>
              </a:pathLst>
            </a:custGeom>
            <a:solidFill>
              <a:srgbClr val="D6B185"/>
            </a:solidFill>
          </p:spPr>
          <p:txBody>
            <a:bodyPr/>
            <a:lstStyle/>
            <a:p>
              <a:endParaRPr lang="en-GB"/>
            </a:p>
          </p:txBody>
        </p:sp>
        <p:sp>
          <p:nvSpPr>
            <p:cNvPr id="8" name="TextBox 8"/>
            <p:cNvSpPr txBox="1"/>
            <p:nvPr/>
          </p:nvSpPr>
          <p:spPr>
            <a:xfrm>
              <a:off x="0" y="-38100"/>
              <a:ext cx="1597181" cy="220556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5000"/>
            </a:blip>
            <a:stretch>
              <a:fillRect l="-9766" t="-7702" b="-22309"/>
            </a:stretch>
          </a:blipFill>
        </p:spPr>
        <p:txBody>
          <a:bodyPr/>
          <a:lstStyle/>
          <a:p>
            <a:endParaRPr lang="en-GB"/>
          </a:p>
        </p:txBody>
      </p:sp>
      <p:sp>
        <p:nvSpPr>
          <p:cNvPr id="10" name="Freeform 10"/>
          <p:cNvSpPr/>
          <p:nvPr/>
        </p:nvSpPr>
        <p:spPr>
          <a:xfrm>
            <a:off x="11881177"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15152" t="-8061" r="-277819" b="-111616"/>
            </a:stretch>
          </a:blipFill>
          <a:ln cap="sq">
            <a:noFill/>
            <a:prstDash val="solid"/>
            <a:miter/>
          </a:ln>
        </p:spPr>
        <p:txBody>
          <a:bodyPr/>
          <a:lstStyle/>
          <a:p>
            <a:endParaRPr lang="en-GB"/>
          </a:p>
        </p:txBody>
      </p:sp>
      <p:sp>
        <p:nvSpPr>
          <p:cNvPr id="11" name="Freeform 11"/>
          <p:cNvSpPr/>
          <p:nvPr/>
        </p:nvSpPr>
        <p:spPr>
          <a:xfrm>
            <a:off x="14430529" y="6432097"/>
            <a:ext cx="2023513" cy="2036118"/>
          </a:xfrm>
          <a:custGeom>
            <a:avLst/>
            <a:gdLst/>
            <a:ahLst/>
            <a:cxnLst/>
            <a:rect l="l" t="t" r="r" b="b"/>
            <a:pathLst>
              <a:path w="2023513" h="2036118">
                <a:moveTo>
                  <a:pt x="0" y="0"/>
                </a:moveTo>
                <a:lnTo>
                  <a:pt x="2023514" y="0"/>
                </a:lnTo>
                <a:lnTo>
                  <a:pt x="2023514" y="2036117"/>
                </a:lnTo>
                <a:lnTo>
                  <a:pt x="0" y="2036117"/>
                </a:lnTo>
                <a:lnTo>
                  <a:pt x="0" y="0"/>
                </a:lnTo>
                <a:close/>
              </a:path>
            </a:pathLst>
          </a:custGeom>
          <a:blipFill>
            <a:blip r:embed="rId4">
              <a:alphaModFix amt="19999"/>
            </a:blip>
            <a:stretch>
              <a:fillRect l="-232807" t="-113550" r="-60163" b="-6128"/>
            </a:stretch>
          </a:blipFill>
          <a:ln cap="sq">
            <a:noFill/>
            <a:prstDash val="solid"/>
            <a:miter/>
          </a:ln>
        </p:spPr>
        <p:txBody>
          <a:bodyPr/>
          <a:lstStyle/>
          <a:p>
            <a:endParaRPr lang="en-GB"/>
          </a:p>
        </p:txBody>
      </p:sp>
      <p:sp>
        <p:nvSpPr>
          <p:cNvPr id="12" name="Freeform 12"/>
          <p:cNvSpPr/>
          <p:nvPr/>
        </p:nvSpPr>
        <p:spPr>
          <a:xfrm>
            <a:off x="11881177" y="1734685"/>
            <a:ext cx="2041796" cy="2024749"/>
          </a:xfrm>
          <a:custGeom>
            <a:avLst/>
            <a:gdLst/>
            <a:ahLst/>
            <a:cxnLst/>
            <a:rect l="l" t="t" r="r" b="b"/>
            <a:pathLst>
              <a:path w="2041796" h="2024749">
                <a:moveTo>
                  <a:pt x="0" y="0"/>
                </a:moveTo>
                <a:lnTo>
                  <a:pt x="2041796" y="0"/>
                </a:lnTo>
                <a:lnTo>
                  <a:pt x="2041796" y="2024749"/>
                </a:lnTo>
                <a:lnTo>
                  <a:pt x="0" y="2024749"/>
                </a:lnTo>
                <a:lnTo>
                  <a:pt x="0" y="0"/>
                </a:lnTo>
                <a:close/>
              </a:path>
            </a:pathLst>
          </a:custGeom>
          <a:blipFill>
            <a:blip r:embed="rId4">
              <a:alphaModFix amt="19999"/>
            </a:blip>
            <a:stretch>
              <a:fillRect l="-112572" t="-8304" r="-171565" b="-109592"/>
            </a:stretch>
          </a:blipFill>
          <a:ln cap="sq">
            <a:noFill/>
            <a:prstDash val="solid"/>
            <a:miter/>
          </a:ln>
        </p:spPr>
        <p:txBody>
          <a:bodyPr/>
          <a:lstStyle/>
          <a:p>
            <a:endParaRPr lang="en-GB"/>
          </a:p>
        </p:txBody>
      </p:sp>
      <p:sp>
        <p:nvSpPr>
          <p:cNvPr id="13" name="Freeform 13"/>
          <p:cNvSpPr/>
          <p:nvPr/>
        </p:nvSpPr>
        <p:spPr>
          <a:xfrm>
            <a:off x="1441224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4">
              <a:alphaModFix amt="19999"/>
            </a:blip>
            <a:stretch>
              <a:fillRect l="-220087" t="-11844" r="-69339" b="-109052"/>
            </a:stretch>
          </a:blipFill>
          <a:ln cap="sq">
            <a:noFill/>
            <a:prstDash val="solid"/>
            <a:miter/>
          </a:ln>
        </p:spPr>
        <p:txBody>
          <a:bodyPr/>
          <a:lstStyle/>
          <a:p>
            <a:endParaRPr lang="en-GB"/>
          </a:p>
        </p:txBody>
      </p:sp>
      <p:sp>
        <p:nvSpPr>
          <p:cNvPr id="14" name="Freeform 14"/>
          <p:cNvSpPr/>
          <p:nvPr/>
        </p:nvSpPr>
        <p:spPr>
          <a:xfrm>
            <a:off x="11881177" y="4081164"/>
            <a:ext cx="2041796" cy="2024749"/>
          </a:xfrm>
          <a:custGeom>
            <a:avLst/>
            <a:gdLst/>
            <a:ahLst/>
            <a:cxnLst/>
            <a:rect l="l" t="t" r="r" b="b"/>
            <a:pathLst>
              <a:path w="2041796" h="2024749">
                <a:moveTo>
                  <a:pt x="0" y="0"/>
                </a:moveTo>
                <a:lnTo>
                  <a:pt x="2041796" y="0"/>
                </a:lnTo>
                <a:lnTo>
                  <a:pt x="2041796" y="2024750"/>
                </a:lnTo>
                <a:lnTo>
                  <a:pt x="0" y="2024750"/>
                </a:lnTo>
                <a:lnTo>
                  <a:pt x="0" y="0"/>
                </a:lnTo>
                <a:close/>
              </a:path>
            </a:pathLst>
          </a:custGeom>
          <a:blipFill>
            <a:blip r:embed="rId5"/>
            <a:stretch>
              <a:fillRect l="-16214" t="-103174" r="-257190" b="-8633"/>
            </a:stretch>
          </a:blipFill>
          <a:ln cap="sq">
            <a:noFill/>
            <a:prstDash val="solid"/>
            <a:miter/>
          </a:ln>
        </p:spPr>
        <p:txBody>
          <a:bodyPr/>
          <a:lstStyle/>
          <a:p>
            <a:endParaRPr lang="en-GB"/>
          </a:p>
        </p:txBody>
      </p:sp>
      <p:sp>
        <p:nvSpPr>
          <p:cNvPr id="15" name="Freeform 15"/>
          <p:cNvSpPr/>
          <p:nvPr/>
        </p:nvSpPr>
        <p:spPr>
          <a:xfrm>
            <a:off x="14177383" y="1849591"/>
            <a:ext cx="2077338" cy="2041303"/>
          </a:xfrm>
          <a:custGeom>
            <a:avLst/>
            <a:gdLst/>
            <a:ahLst/>
            <a:cxnLst/>
            <a:rect l="l" t="t" r="r" b="b"/>
            <a:pathLst>
              <a:path w="2077338" h="2041303">
                <a:moveTo>
                  <a:pt x="0" y="0"/>
                </a:moveTo>
                <a:lnTo>
                  <a:pt x="2077338" y="0"/>
                </a:lnTo>
                <a:lnTo>
                  <a:pt x="2077338" y="2041302"/>
                </a:lnTo>
                <a:lnTo>
                  <a:pt x="0" y="2041302"/>
                </a:lnTo>
                <a:lnTo>
                  <a:pt x="0" y="0"/>
                </a:lnTo>
                <a:close/>
              </a:path>
            </a:pathLst>
          </a:custGeom>
          <a:blipFill>
            <a:blip r:embed="rId4">
              <a:alphaModFix amt="19999"/>
            </a:blip>
            <a:stretch>
              <a:fillRect l="-111970" t="-105543" r="-155045" b="-4547"/>
            </a:stretch>
          </a:blipFill>
          <a:ln cap="sq">
            <a:noFill/>
            <a:prstDash val="solid"/>
            <a:miter/>
          </a:ln>
        </p:spPr>
        <p:txBody>
          <a:bodyPr/>
          <a:lstStyle/>
          <a:p>
            <a:endParaRPr lang="en-GB"/>
          </a:p>
        </p:txBody>
      </p:sp>
      <p:sp>
        <p:nvSpPr>
          <p:cNvPr id="16" name="AutoShape 16"/>
          <p:cNvSpPr/>
          <p:nvPr/>
        </p:nvSpPr>
        <p:spPr>
          <a:xfrm flipV="1">
            <a:off x="10146713" y="1028700"/>
            <a:ext cx="0" cy="8145499"/>
          </a:xfrm>
          <a:prstGeom prst="line">
            <a:avLst/>
          </a:prstGeom>
          <a:ln w="38100" cap="rnd">
            <a:solidFill>
              <a:srgbClr val="FAF9F3">
                <a:alpha val="49804"/>
              </a:srgbClr>
            </a:solidFill>
            <a:prstDash val="sysDash"/>
            <a:headEnd type="none" w="sm" len="sm"/>
            <a:tailEnd type="none" w="sm" len="sm"/>
          </a:ln>
        </p:spPr>
        <p:txBody>
          <a:bodyPr/>
          <a:lstStyle/>
          <a:p>
            <a:endParaRPr lang="en-GB"/>
          </a:p>
        </p:txBody>
      </p:sp>
      <p:sp>
        <p:nvSpPr>
          <p:cNvPr id="17" name="TextBox 17"/>
          <p:cNvSpPr txBox="1"/>
          <p:nvPr/>
        </p:nvSpPr>
        <p:spPr>
          <a:xfrm>
            <a:off x="1609859" y="3263211"/>
            <a:ext cx="6505136" cy="3036427"/>
          </a:xfrm>
          <a:prstGeom prst="rect">
            <a:avLst/>
          </a:prstGeom>
        </p:spPr>
        <p:txBody>
          <a:bodyPr lIns="0" tIns="0" rIns="0" bIns="0" rtlCol="0" anchor="t">
            <a:spAutoFit/>
          </a:bodyPr>
          <a:lstStyle/>
          <a:p>
            <a:pPr algn="l">
              <a:lnSpc>
                <a:spcPts val="11855"/>
              </a:lnSpc>
            </a:pPr>
            <a:r>
              <a:rPr lang="en-US" sz="10777" b="1" spc="-269">
                <a:solidFill>
                  <a:srgbClr val="FAF9F3"/>
                </a:solidFill>
                <a:latin typeface="Century Gothic Paneuropean Heavy"/>
                <a:ea typeface="Century Gothic Paneuropean Heavy"/>
                <a:cs typeface="Century Gothic Paneuropean Heavy"/>
                <a:sym typeface="Century Gothic Paneuropean Heavy"/>
              </a:rPr>
              <a:t>Pilgrim Pathways</a:t>
            </a:r>
          </a:p>
        </p:txBody>
      </p:sp>
      <p:sp>
        <p:nvSpPr>
          <p:cNvPr id="18" name="TextBox 18"/>
          <p:cNvSpPr txBox="1"/>
          <p:nvPr/>
        </p:nvSpPr>
        <p:spPr>
          <a:xfrm>
            <a:off x="1609859" y="6604626"/>
            <a:ext cx="8536853" cy="680085"/>
          </a:xfrm>
          <a:prstGeom prst="rect">
            <a:avLst/>
          </a:prstGeom>
        </p:spPr>
        <p:txBody>
          <a:bodyPr lIns="0" tIns="0" rIns="0" bIns="0" rtlCol="0" anchor="t">
            <a:spAutoFit/>
          </a:bodyPr>
          <a:lstStyle/>
          <a:p>
            <a:pPr algn="l">
              <a:lnSpc>
                <a:spcPts val="5280"/>
              </a:lnSpc>
            </a:pPr>
            <a:r>
              <a:rPr lang="en-US" sz="4800" spc="-120">
                <a:solidFill>
                  <a:srgbClr val="FAF9F3"/>
                </a:solidFill>
                <a:latin typeface="Century Gothic Paneuropean"/>
                <a:ea typeface="Century Gothic Paneuropean"/>
                <a:cs typeface="Century Gothic Paneuropean"/>
                <a:sym typeface="Century Gothic Paneuropean"/>
              </a:rPr>
              <a:t>Week Two: A Map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A67F"/>
        </a:solidFill>
        <a:effectLst/>
      </p:bgPr>
    </p:bg>
    <p:spTree>
      <p:nvGrpSpPr>
        <p:cNvPr id="1" name="">
          <a:extLst>
            <a:ext uri="{FF2B5EF4-FFF2-40B4-BE49-F238E27FC236}">
              <a16:creationId xmlns:a16="http://schemas.microsoft.com/office/drawing/2014/main" id="{364F844F-2A7F-4876-F406-47089F9B40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54F891-9987-0964-F154-7BCEA7B8A27F}"/>
              </a:ext>
            </a:extLst>
          </p:cNvPr>
          <p:cNvGrpSpPr/>
          <p:nvPr/>
        </p:nvGrpSpPr>
        <p:grpSpPr>
          <a:xfrm rot="-92470">
            <a:off x="1009650" y="1153427"/>
            <a:ext cx="8924031" cy="7965375"/>
            <a:chOff x="0" y="0"/>
            <a:chExt cx="2245190" cy="2004003"/>
          </a:xfrm>
        </p:grpSpPr>
        <p:sp>
          <p:nvSpPr>
            <p:cNvPr id="3" name="Freeform 3">
              <a:extLst>
                <a:ext uri="{FF2B5EF4-FFF2-40B4-BE49-F238E27FC236}">
                  <a16:creationId xmlns:a16="http://schemas.microsoft.com/office/drawing/2014/main" id="{8B74AA03-0995-DC8F-E213-0179527639CD}"/>
                </a:ext>
              </a:extLst>
            </p:cNvPr>
            <p:cNvSpPr/>
            <p:nvPr/>
          </p:nvSpPr>
          <p:spPr>
            <a:xfrm>
              <a:off x="0" y="0"/>
              <a:ext cx="2245190" cy="2004003"/>
            </a:xfrm>
            <a:custGeom>
              <a:avLst/>
              <a:gdLst/>
              <a:ahLst/>
              <a:cxnLst/>
              <a:rect l="l" t="t" r="r" b="b"/>
              <a:pathLst>
                <a:path w="2245190" h="2004003">
                  <a:moveTo>
                    <a:pt x="23423" y="0"/>
                  </a:moveTo>
                  <a:lnTo>
                    <a:pt x="2221767" y="0"/>
                  </a:lnTo>
                  <a:cubicBezTo>
                    <a:pt x="2234703" y="0"/>
                    <a:pt x="2245190" y="10487"/>
                    <a:pt x="2245190" y="23423"/>
                  </a:cubicBezTo>
                  <a:lnTo>
                    <a:pt x="2245190" y="1980579"/>
                  </a:lnTo>
                  <a:cubicBezTo>
                    <a:pt x="2245190" y="1993516"/>
                    <a:pt x="2234703" y="2004003"/>
                    <a:pt x="2221767" y="2004003"/>
                  </a:cubicBezTo>
                  <a:lnTo>
                    <a:pt x="23423" y="2004003"/>
                  </a:lnTo>
                  <a:cubicBezTo>
                    <a:pt x="10487" y="2004003"/>
                    <a:pt x="0" y="1993516"/>
                    <a:pt x="0" y="1980579"/>
                  </a:cubicBezTo>
                  <a:lnTo>
                    <a:pt x="0" y="23423"/>
                  </a:lnTo>
                  <a:cubicBezTo>
                    <a:pt x="0" y="10487"/>
                    <a:pt x="10487" y="0"/>
                    <a:pt x="23423" y="0"/>
                  </a:cubicBezTo>
                  <a:close/>
                </a:path>
              </a:pathLst>
            </a:custGeom>
            <a:solidFill>
              <a:srgbClr val="143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C39607E-3056-1840-0A09-03AC5CB83AA2}"/>
                </a:ext>
              </a:extLst>
            </p:cNvPr>
            <p:cNvSpPr txBox="1"/>
            <p:nvPr/>
          </p:nvSpPr>
          <p:spPr>
            <a:xfrm>
              <a:off x="0" y="-38100"/>
              <a:ext cx="2245190" cy="204210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2A731E90-DFAB-5391-46FD-9F3403EB1F8E}"/>
              </a:ext>
            </a:extLst>
          </p:cNvPr>
          <p:cNvGrpSpPr/>
          <p:nvPr/>
        </p:nvGrpSpPr>
        <p:grpSpPr>
          <a:xfrm rot="-92470">
            <a:off x="1183347" y="1361828"/>
            <a:ext cx="8577646" cy="7586056"/>
            <a:chOff x="0" y="0"/>
            <a:chExt cx="6622038" cy="5856549"/>
          </a:xfrm>
        </p:grpSpPr>
        <p:sp>
          <p:nvSpPr>
            <p:cNvPr id="6" name="Freeform 6">
              <a:extLst>
                <a:ext uri="{FF2B5EF4-FFF2-40B4-BE49-F238E27FC236}">
                  <a16:creationId xmlns:a16="http://schemas.microsoft.com/office/drawing/2014/main" id="{F444FD2C-E4F4-DCC0-FED7-E3BC52BAD11E}"/>
                </a:ext>
              </a:extLst>
            </p:cNvPr>
            <p:cNvSpPr/>
            <p:nvPr/>
          </p:nvSpPr>
          <p:spPr>
            <a:xfrm>
              <a:off x="0" y="0"/>
              <a:ext cx="6622038" cy="5856549"/>
            </a:xfrm>
            <a:custGeom>
              <a:avLst/>
              <a:gdLst/>
              <a:ahLst/>
              <a:cxnLst/>
              <a:rect l="l" t="t" r="r" b="b"/>
              <a:pathLst>
                <a:path w="6622038" h="5856549">
                  <a:moveTo>
                    <a:pt x="6622038" y="13539"/>
                  </a:moveTo>
                  <a:lnTo>
                    <a:pt x="6622038" y="5843010"/>
                  </a:lnTo>
                  <a:cubicBezTo>
                    <a:pt x="6622038" y="5846601"/>
                    <a:pt x="6620611" y="5850045"/>
                    <a:pt x="6618072" y="5852584"/>
                  </a:cubicBezTo>
                  <a:cubicBezTo>
                    <a:pt x="6615533" y="5855123"/>
                    <a:pt x="6612089" y="5856549"/>
                    <a:pt x="6608499" y="5856549"/>
                  </a:cubicBezTo>
                  <a:lnTo>
                    <a:pt x="13539" y="5856549"/>
                  </a:lnTo>
                  <a:cubicBezTo>
                    <a:pt x="9948" y="5856549"/>
                    <a:pt x="6504" y="5855123"/>
                    <a:pt x="3965" y="5852584"/>
                  </a:cubicBezTo>
                  <a:cubicBezTo>
                    <a:pt x="1426" y="5850045"/>
                    <a:pt x="0" y="5846601"/>
                    <a:pt x="0" y="5843010"/>
                  </a:cubicBezTo>
                  <a:lnTo>
                    <a:pt x="0" y="13539"/>
                  </a:lnTo>
                  <a:cubicBezTo>
                    <a:pt x="0" y="9948"/>
                    <a:pt x="1426" y="6504"/>
                    <a:pt x="3965" y="3965"/>
                  </a:cubicBezTo>
                  <a:cubicBezTo>
                    <a:pt x="6504" y="1426"/>
                    <a:pt x="9948" y="0"/>
                    <a:pt x="13539" y="0"/>
                  </a:cubicBezTo>
                  <a:lnTo>
                    <a:pt x="6608499" y="0"/>
                  </a:lnTo>
                  <a:cubicBezTo>
                    <a:pt x="6612089" y="0"/>
                    <a:pt x="6615533" y="1426"/>
                    <a:pt x="6618072" y="3965"/>
                  </a:cubicBezTo>
                  <a:cubicBezTo>
                    <a:pt x="6620611" y="6504"/>
                    <a:pt x="6622038" y="9948"/>
                    <a:pt x="6622038" y="13539"/>
                  </a:cubicBezTo>
                  <a:close/>
                </a:path>
              </a:pathLst>
            </a:custGeom>
            <a:ln w="38100" cap="sq">
              <a:solidFill>
                <a:srgbClr val="FFFFFF">
                  <a:alpha val="6470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B025F5C1-9E5D-358D-2F3D-6631D46829B7}"/>
                </a:ext>
              </a:extLst>
            </p:cNvPr>
            <p:cNvSpPr txBox="1"/>
            <p:nvPr/>
          </p:nvSpPr>
          <p:spPr>
            <a:xfrm>
              <a:off x="0" y="-38100"/>
              <a:ext cx="6622038" cy="5894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90A2F52C-B0EF-521C-17D2-86B07C1BC46C}"/>
              </a:ext>
            </a:extLst>
          </p:cNvPr>
          <p:cNvSpPr/>
          <p:nvPr/>
        </p:nvSpPr>
        <p:spPr>
          <a:xfrm>
            <a:off x="-952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l="-9766" t="-7702" b="-2230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0DBA6D49-CD9C-E7B1-3BCF-21004A6B15F8}"/>
              </a:ext>
            </a:extLst>
          </p:cNvPr>
          <p:cNvSpPr txBox="1"/>
          <p:nvPr/>
        </p:nvSpPr>
        <p:spPr>
          <a:xfrm>
            <a:off x="1793198" y="1992197"/>
            <a:ext cx="7374248" cy="6706964"/>
          </a:xfrm>
          <a:prstGeom prst="rect">
            <a:avLst/>
          </a:prstGeom>
        </p:spPr>
        <p:txBody>
          <a:bodyPr lIns="0" tIns="0" rIns="0" bIns="0" rtlCol="0" anchor="t">
            <a:spAutoFit/>
          </a:bodyPr>
          <a:lstStyle/>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rPr>
              <a:t>Psalm 119:17-20 </a:t>
            </a:r>
          </a:p>
          <a:p>
            <a:pPr marL="0" marR="0" lvl="0" indent="0" algn="l" defTabSz="914400" rtl="0" eaLnBrk="1" fontAlgn="auto" latinLnBrk="0" hangingPunct="1">
              <a:lnSpc>
                <a:spcPts val="3850"/>
              </a:lnSpc>
              <a:spcBef>
                <a:spcPts val="0"/>
              </a:spcBef>
              <a:spcAft>
                <a:spcPts val="0"/>
              </a:spcAft>
              <a:buClrTx/>
              <a:buSzTx/>
              <a:buFontTx/>
              <a:buNone/>
              <a:tabLst/>
              <a:defRPr/>
            </a:pPr>
            <a:endParaRPr kumimoji="0" lang="en-US" sz="3500" b="1" i="0" u="none" strike="noStrike" kern="1200" cap="none" spc="-87" normalizeH="0" baseline="0" noProof="0" dirty="0">
              <a:ln>
                <a:noFill/>
              </a:ln>
              <a:solidFill>
                <a:srgbClr val="FAF9F3"/>
              </a:solidFill>
              <a:effectLst/>
              <a:uLnTx/>
              <a:uFillTx/>
              <a:latin typeface="Century Gothic Paneuropean Heavy"/>
              <a:ea typeface="Century Gothic Paneuropean Heavy"/>
              <a:cs typeface="Century Gothic Paneuropean Heavy"/>
              <a:sym typeface="Century Gothic Paneuropean Heavy"/>
            </a:endParaRPr>
          </a:p>
          <a:p>
            <a:pPr marL="0" marR="0" lvl="0" indent="0" algn="l" defTabSz="914400" rtl="0" eaLnBrk="1" fontAlgn="auto" latinLnBrk="0" hangingPunct="1">
              <a:lnSpc>
                <a:spcPts val="3826"/>
              </a:lnSpc>
              <a:spcBef>
                <a:spcPts val="0"/>
              </a:spcBef>
              <a:spcAft>
                <a:spcPts val="0"/>
              </a:spcAft>
              <a:buClrTx/>
              <a:buSzTx/>
              <a:buFontTx/>
              <a:buNone/>
              <a:tabLst/>
              <a:defRPr/>
            </a:pPr>
            <a:r>
              <a:rPr kumimoji="0" lang="en-GB"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Bless me with life so that I can continue to obey you. Open my eyes to see wonderful things in your Word. I am but a pilgrim here on earth: how I need a map—and your commands are my chart and guide. I long for your instructions more than I can tell. </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3478" b="1" i="0" u="none" strike="noStrike" kern="1200" cap="none" spc="-86"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2640"/>
              </a:lnSpc>
              <a:spcBef>
                <a:spcPts val="0"/>
              </a:spcBef>
              <a:spcAft>
                <a:spcPts val="0"/>
              </a:spcAft>
              <a:buClrTx/>
              <a:buSzTx/>
              <a:buFontTx/>
              <a:buNone/>
              <a:tabLst/>
              <a:defRPr/>
            </a:pPr>
            <a:r>
              <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rPr>
              <a:t>The Living Bible</a:t>
            </a:r>
          </a:p>
          <a:p>
            <a:pPr marL="0" marR="0" lvl="0" indent="0" algn="l" defTabSz="914400" rtl="0" eaLnBrk="1" fontAlgn="auto" latinLnBrk="0" hangingPunct="1">
              <a:lnSpc>
                <a:spcPts val="3826"/>
              </a:lnSpc>
              <a:spcBef>
                <a:spcPts val="0"/>
              </a:spcBef>
              <a:spcAft>
                <a:spcPts val="0"/>
              </a:spcAft>
              <a:buClrTx/>
              <a:buSzTx/>
              <a:buFontTx/>
              <a:buNone/>
              <a:tabLst/>
              <a:defRPr/>
            </a:pPr>
            <a:endParaRPr kumimoji="0" lang="en-US" sz="2400" b="1" i="0" u="none" strike="noStrike" kern="1200" cap="none" spc="-60" normalizeH="0" baseline="0" noProof="0" dirty="0">
              <a:ln>
                <a:noFill/>
              </a:ln>
              <a:solidFill>
                <a:srgbClr val="FAF9F3"/>
              </a:solidFill>
              <a:effectLst/>
              <a:uLnTx/>
              <a:uFillTx/>
              <a:latin typeface="Century Gothic Paneuropean Bold"/>
              <a:ea typeface="Century Gothic Paneuropean Bold"/>
              <a:cs typeface="Century Gothic Paneuropean Bold"/>
              <a:sym typeface="Century Gothic Paneuropean Bold"/>
            </a:endParaRPr>
          </a:p>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8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More Reading: </a:t>
            </a:r>
            <a:r>
              <a:rPr kumimoji="0" lang="en-US" sz="3500" b="0" i="1" u="none" strike="noStrike" kern="1200" cap="none" spc="-87" normalizeH="0" baseline="0" noProof="0" dirty="0">
                <a:ln>
                  <a:noFill/>
                </a:ln>
                <a:solidFill>
                  <a:srgbClr val="FAF9F3"/>
                </a:solidFill>
                <a:effectLst/>
                <a:uLnTx/>
                <a:uFillTx/>
                <a:latin typeface="Century Gothic Paneuropean Italics"/>
                <a:ea typeface="Century Gothic Paneuropean Italics"/>
                <a:cs typeface="Century Gothic Paneuropean Italics"/>
                <a:sym typeface="Century Gothic Paneuropean Italics"/>
              </a:rPr>
              <a:t>Matthew 22:37-40</a:t>
            </a:r>
          </a:p>
        </p:txBody>
      </p:sp>
      <p:sp>
        <p:nvSpPr>
          <p:cNvPr id="10" name="TextBox 10">
            <a:extLst>
              <a:ext uri="{FF2B5EF4-FFF2-40B4-BE49-F238E27FC236}">
                <a16:creationId xmlns:a16="http://schemas.microsoft.com/office/drawing/2014/main" id="{9F4A7975-6D90-4A22-EECD-926915CBEA10}"/>
              </a:ext>
            </a:extLst>
          </p:cNvPr>
          <p:cNvSpPr txBox="1"/>
          <p:nvPr/>
        </p:nvSpPr>
        <p:spPr>
          <a:xfrm>
            <a:off x="10601078" y="1954395"/>
            <a:ext cx="6635492" cy="6168355"/>
          </a:xfrm>
          <a:prstGeom prst="rect">
            <a:avLst/>
          </a:prstGeom>
        </p:spPr>
        <p:txBody>
          <a:bodyPr lIns="0" tIns="0" rIns="0" bIns="0" rtlCol="0" anchor="t">
            <a:spAutoFit/>
          </a:bodyPr>
          <a:lstStyle/>
          <a:p>
            <a:pPr marL="0" marR="0" lvl="0" indent="0" algn="l" defTabSz="914400" rtl="0" eaLnBrk="1" fontAlgn="auto" latinLnBrk="0" hangingPunct="1">
              <a:lnSpc>
                <a:spcPts val="3719"/>
              </a:lnSpc>
              <a:spcBef>
                <a:spcPts val="0"/>
              </a:spcBef>
              <a:spcAft>
                <a:spcPts val="0"/>
              </a:spcAft>
              <a:buClrTx/>
              <a:buSzTx/>
              <a:buFontTx/>
              <a:buNone/>
              <a:tabLst/>
              <a:defRPr/>
            </a:pP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When we set out on a journey, we make a plan. We might look at a map or set up the Satnav. We might look at the weather forecast and pack wellies or a sun hat. What we can find out beforehand is important, or we could find ourselves not ready for a situation. The key item on our pilgrimage today is a map. </a:t>
            </a:r>
          </a:p>
          <a:p>
            <a:pPr marL="0" marR="0" lvl="0" indent="0" algn="l" defTabSz="914400" rtl="0" eaLnBrk="1" fontAlgn="auto" latinLnBrk="0" hangingPunct="1">
              <a:lnSpc>
                <a:spcPts val="3719"/>
              </a:lnSpc>
              <a:spcBef>
                <a:spcPts val="0"/>
              </a:spcBef>
              <a:spcAft>
                <a:spcPts val="0"/>
              </a:spcAft>
              <a:buClrTx/>
              <a:buSzTx/>
              <a:buFontTx/>
              <a:buNone/>
              <a:tabLst/>
              <a:defRPr/>
            </a:pPr>
            <a:r>
              <a:rPr kumimoji="0" lang="en-GB" sz="3099" b="0" i="0" u="none" strike="noStrike" kern="1200" cap="none" spc="-77" normalizeH="0" baseline="0" noProof="0" dirty="0">
                <a:ln>
                  <a:noFill/>
                </a:ln>
                <a:solidFill>
                  <a:srgbClr val="FAF9F3"/>
                </a:solidFill>
                <a:effectLst/>
                <a:uLnTx/>
                <a:uFillTx/>
                <a:latin typeface="Century Gothic Paneuropean"/>
                <a:ea typeface="Century Gothic Paneuropean"/>
                <a:cs typeface="Century Gothic Paneuropean"/>
                <a:sym typeface="Century Gothic Paneuropean"/>
              </a:rPr>
              <a:t>Watch our video on the next slide to see why a map is an important tool on our journey. </a:t>
            </a:r>
          </a:p>
        </p:txBody>
      </p:sp>
    </p:spTree>
    <p:extLst>
      <p:ext uri="{BB962C8B-B14F-4D97-AF65-F5344CB8AC3E}">
        <p14:creationId xmlns:p14="http://schemas.microsoft.com/office/powerpoint/2010/main" val="222333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808f29-fd12-4d46-996d-68f6d639b47b" xsi:nil="true"/>
    <lcf76f155ced4ddcb4097134ff3c332f xmlns="72ff53f6-cce1-4e0f-a612-ad13e8ab00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D52D5F533793478820FACB6AA7072B" ma:contentTypeVersion="16" ma:contentTypeDescription="Create a new document." ma:contentTypeScope="" ma:versionID="f2c08cf9dcb75fe27fdc15f8812d84ed">
  <xsd:schema xmlns:xsd="http://www.w3.org/2001/XMLSchema" xmlns:xs="http://www.w3.org/2001/XMLSchema" xmlns:p="http://schemas.microsoft.com/office/2006/metadata/properties" xmlns:ns2="72ff53f6-cce1-4e0f-a612-ad13e8ab0080" xmlns:ns3="05808f29-fd12-4d46-996d-68f6d639b47b" targetNamespace="http://schemas.microsoft.com/office/2006/metadata/properties" ma:root="true" ma:fieldsID="a46aef926c628ced4fabd178ba27aff7" ns2:_="" ns3:_="">
    <xsd:import namespace="72ff53f6-cce1-4e0f-a612-ad13e8ab0080"/>
    <xsd:import namespace="05808f29-fd12-4d46-996d-68f6d639b47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OCR"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f53f6-cce1-4e0f-a612-ad13e8ab00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808f29-fd12-4d46-996d-68f6d639b47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596b655-597c-4340-a395-28ee70571bd5}" ma:internalName="TaxCatchAll" ma:showField="CatchAllData" ma:web="05808f29-fd12-4d46-996d-68f6d639b47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8DDA00-D12D-4B80-82E5-51EFE5EFC56B}">
  <ds:schemaRefs>
    <ds:schemaRef ds:uri="http://schemas.microsoft.com/sharepoint/v3/contenttype/forms"/>
  </ds:schemaRefs>
</ds:datastoreItem>
</file>

<file path=customXml/itemProps2.xml><?xml version="1.0" encoding="utf-8"?>
<ds:datastoreItem xmlns:ds="http://schemas.openxmlformats.org/officeDocument/2006/customXml" ds:itemID="{249F037D-18B1-4518-9C66-EEA60A6B7827}">
  <ds:schemaRefs>
    <ds:schemaRef ds:uri="http://schemas.microsoft.com/office/2006/metadata/properties"/>
    <ds:schemaRef ds:uri="http://schemas.microsoft.com/office/infopath/2007/PartnerControls"/>
    <ds:schemaRef ds:uri="05808f29-fd12-4d46-996d-68f6d639b47b"/>
    <ds:schemaRef ds:uri="72ff53f6-cce1-4e0f-a612-ad13e8ab0080"/>
  </ds:schemaRefs>
</ds:datastoreItem>
</file>

<file path=customXml/itemProps3.xml><?xml version="1.0" encoding="utf-8"?>
<ds:datastoreItem xmlns:ds="http://schemas.openxmlformats.org/officeDocument/2006/customXml" ds:itemID="{401E7E1F-C90A-488A-AD35-B527E3775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f53f6-cce1-4e0f-a612-ad13e8ab0080"/>
    <ds:schemaRef ds:uri="05808f29-fd12-4d46-996d-68f6d639b4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2848</Words>
  <Application>Microsoft Office PowerPoint</Application>
  <PresentationFormat>Custom</PresentationFormat>
  <Paragraphs>251</Paragraphs>
  <Slides>42</Slides>
  <Notes>7</Notes>
  <HiddenSlides>0</HiddenSlides>
  <MMClips>12</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Pilgrim Pathways  pack</dc:title>
  <dc:creator>Theo Sheridan-Watts</dc:creator>
  <cp:lastModifiedBy>Theo Sheridan-Watts</cp:lastModifiedBy>
  <cp:revision>4</cp:revision>
  <dcterms:created xsi:type="dcterms:W3CDTF">2006-08-16T00:00:00Z</dcterms:created>
  <dcterms:modified xsi:type="dcterms:W3CDTF">2026-02-09T12:43:58Z</dcterms:modified>
  <dc:identifier>DAG30RIN3SA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0x010100DED52D5F533793478820FACB6AA7072B</vt:lpwstr>
  </property>
</Properties>
</file>